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2524" r:id="rId2"/>
    <p:sldId id="2582" r:id="rId3"/>
    <p:sldId id="2623" r:id="rId4"/>
    <p:sldId id="2544" r:id="rId5"/>
    <p:sldId id="2545" r:id="rId6"/>
    <p:sldId id="2624" r:id="rId7"/>
    <p:sldId id="2552" r:id="rId8"/>
    <p:sldId id="2583" r:id="rId9"/>
    <p:sldId id="2554" r:id="rId10"/>
    <p:sldId id="2574" r:id="rId11"/>
    <p:sldId id="2576" r:id="rId12"/>
    <p:sldId id="2605" r:id="rId13"/>
    <p:sldId id="2603" r:id="rId14"/>
    <p:sldId id="2589" r:id="rId15"/>
    <p:sldId id="2590" r:id="rId16"/>
    <p:sldId id="2591" r:id="rId17"/>
    <p:sldId id="2606" r:id="rId18"/>
    <p:sldId id="2617" r:id="rId19"/>
    <p:sldId id="2607" r:id="rId20"/>
    <p:sldId id="2604" r:id="rId21"/>
    <p:sldId id="2608" r:id="rId22"/>
    <p:sldId id="2597" r:id="rId23"/>
    <p:sldId id="2600" r:id="rId24"/>
    <p:sldId id="2601" r:id="rId25"/>
    <p:sldId id="2602" r:id="rId26"/>
    <p:sldId id="2610" r:id="rId27"/>
    <p:sldId id="2611" r:id="rId28"/>
    <p:sldId id="2612" r:id="rId29"/>
    <p:sldId id="2618" r:id="rId30"/>
    <p:sldId id="2613" r:id="rId31"/>
    <p:sldId id="2619" r:id="rId32"/>
    <p:sldId id="2615" r:id="rId33"/>
    <p:sldId id="2616" r:id="rId34"/>
    <p:sldId id="2620" r:id="rId35"/>
    <p:sldId id="2621" r:id="rId36"/>
    <p:sldId id="2625" r:id="rId37"/>
    <p:sldId id="2626" r:id="rId38"/>
    <p:sldId id="2627" r:id="rId39"/>
    <p:sldId id="2628" r:id="rId40"/>
    <p:sldId id="2622" r:id="rId41"/>
    <p:sldId id="26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034" autoAdjust="0"/>
  </p:normalViewPr>
  <p:slideViewPr>
    <p:cSldViewPr snapToGrid="0" snapToObjects="1" showGuides="1">
      <p:cViewPr varScale="1">
        <p:scale>
          <a:sx n="120" d="100"/>
          <a:sy n="120" d="100"/>
        </p:scale>
        <p:origin x="144" y="192"/>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2/26/2023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2/26/2023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321943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13</a:t>
            </a:fld>
            <a:endParaRPr lang="en-US" dirty="0"/>
          </a:p>
        </p:txBody>
      </p:sp>
    </p:spTree>
    <p:extLst>
      <p:ext uri="{BB962C8B-B14F-4D97-AF65-F5344CB8AC3E}">
        <p14:creationId xmlns:p14="http://schemas.microsoft.com/office/powerpoint/2010/main" val="296663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3686552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20</a:t>
            </a:fld>
            <a:endParaRPr lang="en-US" dirty="0"/>
          </a:p>
        </p:txBody>
      </p:sp>
    </p:spTree>
    <p:extLst>
      <p:ext uri="{BB962C8B-B14F-4D97-AF65-F5344CB8AC3E}">
        <p14:creationId xmlns:p14="http://schemas.microsoft.com/office/powerpoint/2010/main" val="159810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21</a:t>
            </a:fld>
            <a:endParaRPr lang="en-US" dirty="0"/>
          </a:p>
        </p:txBody>
      </p:sp>
    </p:spTree>
    <p:extLst>
      <p:ext uri="{BB962C8B-B14F-4D97-AF65-F5344CB8AC3E}">
        <p14:creationId xmlns:p14="http://schemas.microsoft.com/office/powerpoint/2010/main" val="1598106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27</a:t>
            </a:fld>
            <a:endParaRPr lang="en-US" dirty="0"/>
          </a:p>
        </p:txBody>
      </p:sp>
    </p:spTree>
    <p:extLst>
      <p:ext uri="{BB962C8B-B14F-4D97-AF65-F5344CB8AC3E}">
        <p14:creationId xmlns:p14="http://schemas.microsoft.com/office/powerpoint/2010/main" val="143429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28</a:t>
            </a:fld>
            <a:endParaRPr lang="en-US" dirty="0"/>
          </a:p>
        </p:txBody>
      </p:sp>
    </p:spTree>
    <p:extLst>
      <p:ext uri="{BB962C8B-B14F-4D97-AF65-F5344CB8AC3E}">
        <p14:creationId xmlns:p14="http://schemas.microsoft.com/office/powerpoint/2010/main" val="383431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29</a:t>
            </a:fld>
            <a:endParaRPr lang="en-US" dirty="0"/>
          </a:p>
        </p:txBody>
      </p:sp>
    </p:spTree>
    <p:extLst>
      <p:ext uri="{BB962C8B-B14F-4D97-AF65-F5344CB8AC3E}">
        <p14:creationId xmlns:p14="http://schemas.microsoft.com/office/powerpoint/2010/main" val="642169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30</a:t>
            </a:fld>
            <a:endParaRPr lang="en-US" dirty="0"/>
          </a:p>
        </p:txBody>
      </p:sp>
    </p:spTree>
    <p:extLst>
      <p:ext uri="{BB962C8B-B14F-4D97-AF65-F5344CB8AC3E}">
        <p14:creationId xmlns:p14="http://schemas.microsoft.com/office/powerpoint/2010/main" val="22816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31</a:t>
            </a:fld>
            <a:endParaRPr lang="en-US" dirty="0"/>
          </a:p>
        </p:txBody>
      </p:sp>
    </p:spTree>
    <p:extLst>
      <p:ext uri="{BB962C8B-B14F-4D97-AF65-F5344CB8AC3E}">
        <p14:creationId xmlns:p14="http://schemas.microsoft.com/office/powerpoint/2010/main" val="412047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2281584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32</a:t>
            </a:fld>
            <a:endParaRPr lang="en-US" dirty="0"/>
          </a:p>
        </p:txBody>
      </p:sp>
    </p:spTree>
    <p:extLst>
      <p:ext uri="{BB962C8B-B14F-4D97-AF65-F5344CB8AC3E}">
        <p14:creationId xmlns:p14="http://schemas.microsoft.com/office/powerpoint/2010/main" val="2007017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33</a:t>
            </a:fld>
            <a:endParaRPr lang="en-US" dirty="0"/>
          </a:p>
        </p:txBody>
      </p:sp>
    </p:spTree>
    <p:extLst>
      <p:ext uri="{BB962C8B-B14F-4D97-AF65-F5344CB8AC3E}">
        <p14:creationId xmlns:p14="http://schemas.microsoft.com/office/powerpoint/2010/main" val="957902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34</a:t>
            </a:fld>
            <a:endParaRPr lang="en-US" dirty="0"/>
          </a:p>
        </p:txBody>
      </p:sp>
    </p:spTree>
    <p:extLst>
      <p:ext uri="{BB962C8B-B14F-4D97-AF65-F5344CB8AC3E}">
        <p14:creationId xmlns:p14="http://schemas.microsoft.com/office/powerpoint/2010/main" val="2964390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35</a:t>
            </a:fld>
            <a:endParaRPr lang="en-US" dirty="0"/>
          </a:p>
        </p:txBody>
      </p:sp>
    </p:spTree>
    <p:extLst>
      <p:ext uri="{BB962C8B-B14F-4D97-AF65-F5344CB8AC3E}">
        <p14:creationId xmlns:p14="http://schemas.microsoft.com/office/powerpoint/2010/main" val="98402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36</a:t>
            </a:fld>
            <a:endParaRPr lang="en-US" dirty="0"/>
          </a:p>
        </p:txBody>
      </p:sp>
    </p:spTree>
    <p:extLst>
      <p:ext uri="{BB962C8B-B14F-4D97-AF65-F5344CB8AC3E}">
        <p14:creationId xmlns:p14="http://schemas.microsoft.com/office/powerpoint/2010/main" val="1111702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37</a:t>
            </a:fld>
            <a:endParaRPr lang="en-US" dirty="0"/>
          </a:p>
        </p:txBody>
      </p:sp>
    </p:spTree>
    <p:extLst>
      <p:ext uri="{BB962C8B-B14F-4D97-AF65-F5344CB8AC3E}">
        <p14:creationId xmlns:p14="http://schemas.microsoft.com/office/powerpoint/2010/main" val="1085645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38</a:t>
            </a:fld>
            <a:endParaRPr lang="en-US" dirty="0"/>
          </a:p>
        </p:txBody>
      </p:sp>
    </p:spTree>
    <p:extLst>
      <p:ext uri="{BB962C8B-B14F-4D97-AF65-F5344CB8AC3E}">
        <p14:creationId xmlns:p14="http://schemas.microsoft.com/office/powerpoint/2010/main" val="83335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39</a:t>
            </a:fld>
            <a:endParaRPr lang="en-US" dirty="0"/>
          </a:p>
        </p:txBody>
      </p:sp>
    </p:spTree>
    <p:extLst>
      <p:ext uri="{BB962C8B-B14F-4D97-AF65-F5344CB8AC3E}">
        <p14:creationId xmlns:p14="http://schemas.microsoft.com/office/powerpoint/2010/main" val="4283413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40</a:t>
            </a:fld>
            <a:endParaRPr lang="en-US" dirty="0"/>
          </a:p>
        </p:txBody>
      </p:sp>
    </p:spTree>
    <p:extLst>
      <p:ext uri="{BB962C8B-B14F-4D97-AF65-F5344CB8AC3E}">
        <p14:creationId xmlns:p14="http://schemas.microsoft.com/office/powerpoint/2010/main" val="4266211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150158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
        <p:nvSpPr>
          <p:cNvPr id="29" name="Picture Placeholder 28"/>
          <p:cNvSpPr>
            <a:spLocks noGrp="1"/>
          </p:cNvSpPr>
          <p:nvPr>
            <p:ph type="pic" sz="quarter" idx="12"/>
          </p:nvPr>
        </p:nvSpPr>
        <p:spPr>
          <a:xfrm>
            <a:off x="8634413" y="812800"/>
            <a:ext cx="3557587" cy="5232400"/>
          </a:xfrm>
        </p:spPr>
        <p:txBody>
          <a:bodyPr/>
          <a:lstStyle>
            <a:lvl1pPr>
              <a:defRPr>
                <a:latin typeface="+mn-lt"/>
              </a:defRPr>
            </a:lvl1pPr>
          </a:lstStyle>
          <a:p>
            <a:r>
              <a:rPr lang="en-US" noProof="0"/>
              <a:t>Click icon to add picture</a:t>
            </a:r>
            <a:endParaRPr lang="en-US" noProof="0" dirty="0"/>
          </a:p>
        </p:txBody>
      </p:sp>
      <p:sp>
        <p:nvSpPr>
          <p:cNvPr id="32" name="Text Placeholder 30"/>
          <p:cNvSpPr>
            <a:spLocks noGrp="1"/>
          </p:cNvSpPr>
          <p:nvPr>
            <p:ph type="body" sz="quarter" idx="11" hasCustomPrompt="1"/>
          </p:nvPr>
        </p:nvSpPr>
        <p:spPr>
          <a:xfrm>
            <a:off x="4476854" y="879710"/>
            <a:ext cx="3983858"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p:cNvSpPr>
            <a:spLocks noGrp="1"/>
          </p:cNvSpPr>
          <p:nvPr>
            <p:ph type="body" sz="quarter" idx="13" hasCustomPrompt="1"/>
          </p:nvPr>
        </p:nvSpPr>
        <p:spPr>
          <a:xfrm>
            <a:off x="4476854" y="195615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p:cNvSpPr>
            <a:spLocks noGrp="1"/>
          </p:cNvSpPr>
          <p:nvPr>
            <p:ph type="body" sz="quarter" idx="14" hasCustomPrompt="1"/>
          </p:nvPr>
        </p:nvSpPr>
        <p:spPr>
          <a:xfrm>
            <a:off x="4476854" y="303260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p:cNvSpPr>
            <a:spLocks noGrp="1"/>
          </p:cNvSpPr>
          <p:nvPr>
            <p:ph type="body" sz="quarter" idx="15" hasCustomPrompt="1"/>
          </p:nvPr>
        </p:nvSpPr>
        <p:spPr>
          <a:xfrm>
            <a:off x="4476854" y="410904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p:cNvSpPr>
            <a:spLocks noGrp="1"/>
          </p:cNvSpPr>
          <p:nvPr>
            <p:ph type="body" sz="quarter" idx="16" hasCustomPrompt="1"/>
          </p:nvPr>
        </p:nvSpPr>
        <p:spPr>
          <a:xfrm>
            <a:off x="4476854" y="518549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p:cNvSpPr>
            <a:spLocks noGrp="1"/>
          </p:cNvSpPr>
          <p:nvPr>
            <p:ph type="body" sz="quarter" idx="17" hasCustomPrompt="1"/>
          </p:nvPr>
        </p:nvSpPr>
        <p:spPr>
          <a:xfrm>
            <a:off x="3527730" y="87971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p:cNvSpPr>
            <a:spLocks noGrp="1"/>
          </p:cNvSpPr>
          <p:nvPr>
            <p:ph type="body" sz="quarter" idx="18" hasCustomPrompt="1"/>
          </p:nvPr>
        </p:nvSpPr>
        <p:spPr>
          <a:xfrm>
            <a:off x="3527730" y="195615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p:cNvSpPr>
            <a:spLocks noGrp="1"/>
          </p:cNvSpPr>
          <p:nvPr>
            <p:ph type="body" sz="quarter" idx="19" hasCustomPrompt="1"/>
          </p:nvPr>
        </p:nvSpPr>
        <p:spPr>
          <a:xfrm>
            <a:off x="3527730" y="303260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p:cNvSpPr>
            <a:spLocks noGrp="1"/>
          </p:cNvSpPr>
          <p:nvPr>
            <p:ph type="body" sz="quarter" idx="20" hasCustomPrompt="1"/>
          </p:nvPr>
        </p:nvSpPr>
        <p:spPr>
          <a:xfrm>
            <a:off x="3527730" y="410904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p:cNvSpPr>
            <a:spLocks noGrp="1"/>
          </p:cNvSpPr>
          <p:nvPr>
            <p:ph type="body" sz="quarter" idx="21" hasCustomPrompt="1"/>
          </p:nvPr>
        </p:nvSpPr>
        <p:spPr>
          <a:xfrm>
            <a:off x="3527730" y="518549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5</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12643" y="1691472"/>
            <a:ext cx="4385841" cy="1325563"/>
          </a:xfrm>
        </p:spPr>
        <p:txBody>
          <a:bodyPr anchor="b"/>
          <a:lstStyle>
            <a:lvl1pPr algn="r">
              <a:defRPr>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0" y="3500437"/>
            <a:ext cx="12192000" cy="3357563"/>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7569843" y="1690688"/>
            <a:ext cx="4155432" cy="1325562"/>
          </a:xfrm>
        </p:spPr>
        <p:txBody>
          <a:bodyPr>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p:cNvSpPr>
            <a:spLocks noGrp="1"/>
          </p:cNvSpPr>
          <p:nvPr>
            <p:ph type="body" sz="quarter" idx="12"/>
          </p:nvPr>
        </p:nvSpPr>
        <p:spPr>
          <a:xfrm>
            <a:off x="7569843" y="1227698"/>
            <a:ext cx="4155432" cy="382749"/>
          </a:xfrm>
        </p:spPr>
        <p:txBody>
          <a:bodyPr anchor="b">
            <a:normAutofit/>
          </a:bodyPr>
          <a:lstStyle>
            <a:lvl1pPr marL="0" indent="0">
              <a:buNone/>
              <a:defRPr sz="1600" b="1">
                <a:latin typeface="+mn-lt"/>
                <a:cs typeface="Arial" panose="020B0604020202020204" pitchFamily="34" charset="0"/>
              </a:defRPr>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8" name="Text Placeholder 6"/>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470525" y="1193765"/>
            <a:ext cx="6322230"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1193765"/>
            <a:ext cx="5230788" cy="4796135"/>
          </a:xfrm>
        </p:spPr>
        <p:txBody>
          <a:bodyPr/>
          <a:lstStyle>
            <a:lvl1pPr>
              <a:defRPr>
                <a:latin typeface="+mn-lt"/>
              </a:defRPr>
            </a:lvl1pPr>
          </a:lstStyle>
          <a:p>
            <a:r>
              <a:rPr lang="en-US"/>
              <a:t>Click icon to add picture</a:t>
            </a:r>
            <a:endParaRPr lang="en-US" dirty="0"/>
          </a:p>
        </p:txBody>
      </p:sp>
      <p:sp>
        <p:nvSpPr>
          <p:cNvPr id="8" name="Text Placeholder 6"/>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1809009"/>
            <a:ext cx="3416928" cy="2884911"/>
          </a:xfrm>
        </p:spPr>
        <p:txBody>
          <a:bodyPr lIns="0" anchor="t">
            <a:normAutofit/>
          </a:bodyPr>
          <a:lstStyle>
            <a:lvl1pPr algn="r">
              <a:defRPr sz="4000">
                <a:solidFill>
                  <a:schemeClr val="accent1"/>
                </a:solidFill>
                <a:latin typeface="+mj-lt"/>
              </a:defRPr>
            </a:lvl1pPr>
          </a:lstStyle>
          <a:p>
            <a:r>
              <a:rPr lang="en-US"/>
              <a:t>Click to edit Master title style</a:t>
            </a:r>
            <a:endParaRPr lang="en-US" dirty="0"/>
          </a:p>
        </p:txBody>
      </p:sp>
      <p:sp>
        <p:nvSpPr>
          <p:cNvPr id="8" name="Text Placeholder 6"/>
          <p:cNvSpPr>
            <a:spLocks noGrp="1"/>
          </p:cNvSpPr>
          <p:nvPr>
            <p:ph type="body" sz="quarter" idx="12" hasCustomPrompt="1"/>
          </p:nvPr>
        </p:nvSpPr>
        <p:spPr>
          <a:xfrm>
            <a:off x="4510875" y="180900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4510572" y="221329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452175" y="221329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a:r>
              <a:rPr lang="en-US" dirty="0"/>
              <a:t>Click to edit Master title </a:t>
            </a:r>
            <a:br>
              <a:rPr lang="en-US" dirty="0"/>
            </a:br>
            <a:r>
              <a:rPr lang="en-US" dirty="0"/>
              <a:t>style</a:t>
            </a:r>
          </a:p>
        </p:txBody>
      </p:sp>
      <p:sp>
        <p:nvSpPr>
          <p:cNvPr id="8" name="Text Placeholder 6"/>
          <p:cNvSpPr>
            <a:spLocks noGrp="1"/>
          </p:cNvSpPr>
          <p:nvPr>
            <p:ph type="body" sz="quarter" idx="12" hasCustomPrompt="1"/>
          </p:nvPr>
        </p:nvSpPr>
        <p:spPr>
          <a:xfrm>
            <a:off x="4568750" y="168708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p:cNvSpPr>
            <a:spLocks noGrp="1"/>
          </p:cNvSpPr>
          <p:nvPr>
            <p:ph type="body" sz="quarter" idx="15"/>
          </p:nvPr>
        </p:nvSpPr>
        <p:spPr>
          <a:xfrm>
            <a:off x="4568447" y="209137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452175" y="209137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hape 62"/>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687090"/>
            <a:ext cx="4568750" cy="1721802"/>
          </a:xfrm>
          <a:noFill/>
        </p:spPr>
        <p:txBody>
          <a:bodyPr lIns="0" rIns="324000" anchor="ctr">
            <a:normAutofit/>
          </a:bodyPr>
          <a:lstStyle>
            <a:lvl1pPr algn="r">
              <a:defRPr sz="4000">
                <a:latin typeface="+mj-lt"/>
              </a:defRPr>
            </a:lvl1pPr>
          </a:lstStyle>
          <a:p>
            <a:r>
              <a:rPr lang="en-US" dirty="0"/>
              <a:t>Click to edit </a:t>
            </a:r>
            <a:br>
              <a:rPr lang="en-US" dirty="0"/>
            </a:br>
            <a:r>
              <a:rPr lang="en-US" dirty="0"/>
              <a:t>Master title style</a:t>
            </a:r>
          </a:p>
        </p:txBody>
      </p:sp>
      <p:sp>
        <p:nvSpPr>
          <p:cNvPr id="11" name="Title 1"/>
          <p:cNvSpPr txBox="1"/>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latin typeface="+mn-lt"/>
            </a:endParaRPr>
          </a:p>
        </p:txBody>
      </p:sp>
      <p:sp>
        <p:nvSpPr>
          <p:cNvPr id="8" name="Text Placeholder 6"/>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p:cNvSpPr>
            <a:spLocks noGrp="1"/>
          </p:cNvSpPr>
          <p:nvPr>
            <p:ph type="body" sz="quarter" idx="15"/>
          </p:nvPr>
        </p:nvSpPr>
        <p:spPr>
          <a:xfrm>
            <a:off x="4568447" y="4070639"/>
            <a:ext cx="3448800"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254055" y="4070639"/>
            <a:ext cx="3450265"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hape 62"/>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6" name="Picture Placeholder 5"/>
          <p:cNvSpPr>
            <a:spLocks noGrp="1"/>
          </p:cNvSpPr>
          <p:nvPr>
            <p:ph type="pic" sz="quarter" idx="17"/>
          </p:nvPr>
        </p:nvSpPr>
        <p:spPr>
          <a:xfrm>
            <a:off x="2214412" y="3805254"/>
            <a:ext cx="1935925" cy="1854770"/>
          </a:xfrm>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5470816"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p:cNvSpPr>
            <a:spLocks noGrp="1"/>
          </p:cNvSpPr>
          <p:nvPr>
            <p:ph type="body" sz="quarter" idx="12" hasCustomPrompt="1"/>
          </p:nvPr>
        </p:nvSpPr>
        <p:spPr>
          <a:xfrm>
            <a:off x="5470816" y="2540529"/>
            <a:ext cx="3046302"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6" name="Text Placeholder 6"/>
          <p:cNvSpPr>
            <a:spLocks noGrp="1"/>
          </p:cNvSpPr>
          <p:nvPr>
            <p:ph type="body" sz="quarter" idx="13"/>
          </p:nvPr>
        </p:nvSpPr>
        <p:spPr>
          <a:xfrm>
            <a:off x="8769607"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p:cNvSpPr>
            <a:spLocks noGrp="1"/>
          </p:cNvSpPr>
          <p:nvPr>
            <p:ph type="body" sz="quarter" idx="14" hasCustomPrompt="1"/>
          </p:nvPr>
        </p:nvSpPr>
        <p:spPr>
          <a:xfrm>
            <a:off x="8769606" y="2540529"/>
            <a:ext cx="3023149"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928658" y="836271"/>
            <a:ext cx="4263342" cy="5185458"/>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3657597" y="836271"/>
            <a:ext cx="4262400" cy="5185458"/>
          </a:xfrm>
          <a:solidFill>
            <a:schemeClr val="accent2"/>
          </a:solidFill>
        </p:spPr>
        <p:txBody>
          <a:bodyPr lIns="252000" tIns="144000" rIns="144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625033" y="1659770"/>
            <a:ext cx="2558005" cy="1325563"/>
          </a:xfrm>
        </p:spPr>
        <p:txBody>
          <a:bodyPr anchor="t"/>
          <a:lstStyle>
            <a:lvl1pPr algn="r">
              <a:defRPr>
                <a:latin typeface="+mj-lt"/>
              </a:defRPr>
            </a:lvl1pPr>
          </a:lstStyle>
          <a:p>
            <a:r>
              <a:rPr lang="en-US" dirty="0"/>
              <a:t>Click to </a:t>
            </a:r>
            <a:br>
              <a:rPr lang="en-US" dirty="0"/>
            </a:br>
            <a:r>
              <a:rPr lang="en-US" dirty="0"/>
              <a:t>Add Title</a:t>
            </a:r>
          </a:p>
        </p:txBody>
      </p:sp>
      <p:sp>
        <p:nvSpPr>
          <p:cNvPr id="6" name="Shape 62"/>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p:cNvSpPr>
            <a:spLocks noGrp="1"/>
          </p:cNvSpPr>
          <p:nvPr>
            <p:ph type="pic" sz="quarter" idx="10"/>
          </p:nvPr>
        </p:nvSpPr>
        <p:spPr>
          <a:xfrm>
            <a:off x="971836" y="836271"/>
            <a:ext cx="3523423"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Rectangle 8"/>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278052" y="3206186"/>
            <a:ext cx="6435525" cy="2815543"/>
          </a:xfrm>
          <a:noFill/>
          <a:ln>
            <a:noFill/>
          </a:ln>
        </p:spPr>
        <p:txBody>
          <a:bodyPr lIns="0" tIns="216000" rIns="180000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5278053" y="1775520"/>
            <a:ext cx="6435524" cy="1325563"/>
          </a:xfrm>
        </p:spPr>
        <p:txBody>
          <a:bodyPr lIns="0" anchor="b"/>
          <a:lstStyle>
            <a:lvl1pPr algn="l">
              <a:defRPr>
                <a:latin typeface="+mj-lt"/>
              </a:defRPr>
            </a:lvl1pPr>
          </a:lstStyle>
          <a:p>
            <a:r>
              <a:rPr lang="en-US" dirty="0"/>
              <a:t>Click to Add Title</a:t>
            </a:r>
          </a:p>
        </p:txBody>
      </p:sp>
      <p:sp>
        <p:nvSpPr>
          <p:cNvPr id="5" name="Picture Placeholder 4"/>
          <p:cNvSpPr>
            <a:spLocks noGrp="1"/>
          </p:cNvSpPr>
          <p:nvPr>
            <p:ph type="pic" sz="quarter" idx="10"/>
          </p:nvPr>
        </p:nvSpPr>
        <p:spPr>
          <a:xfrm>
            <a:off x="838200" y="836271"/>
            <a:ext cx="3657059"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45620" y="3428990"/>
            <a:ext cx="7446380" cy="3429009"/>
          </a:xfrm>
        </p:spPr>
        <p:txBody>
          <a:bodyPr/>
          <a:lstStyle>
            <a:lvl1pPr>
              <a:defRPr>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838200" y="1659770"/>
            <a:ext cx="3085618" cy="1325563"/>
          </a:xfrm>
        </p:spPr>
        <p:txBody>
          <a:bodyPr lIns="0" anchor="t"/>
          <a:lstStyle>
            <a:lvl1pPr algn="l">
              <a:defRPr>
                <a:latin typeface="+mj-lt"/>
              </a:defRPr>
            </a:lvl1pPr>
          </a:lstStyle>
          <a:p>
            <a:r>
              <a:rPr lang="en-US" dirty="0"/>
              <a:t>Click to </a:t>
            </a:r>
            <a:br>
              <a:rPr lang="en-US" dirty="0"/>
            </a:br>
            <a:r>
              <a:rPr lang="en-US" dirty="0"/>
              <a:t>Add Title</a:t>
            </a:r>
          </a:p>
        </p:txBody>
      </p:sp>
      <p:sp>
        <p:nvSpPr>
          <p:cNvPr id="6" name="Shape 62"/>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mn-lt"/>
              <a:cs typeface="Arial" panose="020B0604020202020204" pitchFamily="34" charset="0"/>
            </a:endParaRPr>
          </a:p>
        </p:txBody>
      </p:sp>
      <p:sp>
        <p:nvSpPr>
          <p:cNvPr id="8" name="Text Placeholder 6"/>
          <p:cNvSpPr>
            <a:spLocks noGrp="1"/>
          </p:cNvSpPr>
          <p:nvPr>
            <p:ph type="body" sz="quarter" idx="12" hasCustomPrompt="1"/>
          </p:nvPr>
        </p:nvSpPr>
        <p:spPr>
          <a:xfrm>
            <a:off x="5359078" y="987207"/>
            <a:ext cx="2837822" cy="382749"/>
          </a:xfrm>
        </p:spPr>
        <p:txBody>
          <a:bodyPr lIns="0" tIns="0" anchor="t">
            <a:normAutofit/>
          </a:bodyPr>
          <a:lstStyle>
            <a:lvl1pPr marL="0" indent="0">
              <a:buNone/>
              <a:defRPr sz="1600" b="1">
                <a:solidFill>
                  <a:schemeClr val="tx2"/>
                </a:solidFill>
                <a:latin typeface="+mn-lt"/>
                <a:cs typeface="Arial" panose="020B0604020202020204" pitchFamily="34" charset="0"/>
              </a:defRPr>
            </a:lvl1pPr>
          </a:lstStyle>
          <a:p>
            <a:pPr lvl="0"/>
            <a:r>
              <a:rPr lang="en-US" dirty="0"/>
              <a:t>Click to add title here</a:t>
            </a:r>
          </a:p>
        </p:txBody>
      </p:sp>
      <p:sp>
        <p:nvSpPr>
          <p:cNvPr id="9" name="Text Placeholder 3"/>
          <p:cNvSpPr>
            <a:spLocks noGrp="1"/>
          </p:cNvSpPr>
          <p:nvPr>
            <p:ph type="body" sz="quarter" idx="15"/>
          </p:nvPr>
        </p:nvSpPr>
        <p:spPr>
          <a:xfrm>
            <a:off x="8351371" y="987208"/>
            <a:ext cx="3501106" cy="1397178"/>
          </a:xfrm>
        </p:spPr>
        <p:txBody>
          <a:bodyPr lIns="0" tIns="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2" name="Title 1"/>
          <p:cNvSpPr>
            <a:spLocks noGrp="1"/>
          </p:cNvSpPr>
          <p:nvPr>
            <p:ph type="title" hasCustomPrompt="1"/>
          </p:nvPr>
        </p:nvSpPr>
        <p:spPr>
          <a:xfrm>
            <a:off x="838200" y="4566452"/>
            <a:ext cx="5007015" cy="1440000"/>
          </a:xfrm>
          <a:solidFill>
            <a:schemeClr val="bg1"/>
          </a:solidFill>
        </p:spPr>
        <p:txBody>
          <a:bodyPr lIns="216000">
            <a:normAutofit/>
          </a:bodyPr>
          <a:lstStyle>
            <a:lvl1pPr>
              <a:defRPr sz="4000">
                <a:latin typeface="+mj-lt"/>
              </a:defRPr>
            </a:lvl1pPr>
          </a:lstStyle>
          <a:p>
            <a:r>
              <a:rPr lang="en-US" dirty="0"/>
              <a:t>Click to edit </a:t>
            </a:r>
            <a:br>
              <a:rPr lang="en-US" dirty="0"/>
            </a:br>
            <a:r>
              <a:rPr lang="en-US" dirty="0"/>
              <a:t>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4" name="Text Placeholder 3"/>
          <p:cNvSpPr>
            <a:spLocks noGrp="1"/>
          </p:cNvSpPr>
          <p:nvPr>
            <p:ph type="body" sz="quarter" idx="11" hasCustomPrompt="1"/>
          </p:nvPr>
        </p:nvSpPr>
        <p:spPr>
          <a:xfrm>
            <a:off x="0" y="-1478756"/>
            <a:ext cx="4572000" cy="1189037"/>
          </a:xfrm>
        </p:spPr>
        <p:txBody>
          <a:bodyPr anchor="b">
            <a:normAutofit/>
          </a:bodyPr>
          <a:lstStyle>
            <a:lvl1pPr marL="0" indent="0">
              <a:buNone/>
              <a:defRPr sz="2800">
                <a:solidFill>
                  <a:schemeClr val="bg1">
                    <a:lumMod val="85000"/>
                  </a:schemeClr>
                </a:solidFill>
              </a:defRPr>
            </a:lvl1pPr>
          </a:lstStyle>
          <a:p>
            <a:pPr lvl="0"/>
            <a:r>
              <a:rPr lang="en-US" dirty="0"/>
              <a:t>Slide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itle 4"/>
          <p:cNvSpPr>
            <a:spLocks noGrp="1"/>
          </p:cNvSpPr>
          <p:nvPr>
            <p:ph type="title"/>
          </p:nvPr>
        </p:nvSpPr>
        <p:spPr>
          <a:xfrm>
            <a:off x="0" y="4705635"/>
            <a:ext cx="5845215" cy="1440000"/>
          </a:xfrm>
          <a:solidFill>
            <a:schemeClr val="bg1"/>
          </a:solidFill>
        </p:spPr>
        <p:txBody>
          <a:bodyPr lIns="792000">
            <a:normAutofit/>
          </a:bodyPr>
          <a:lstStyle>
            <a:lvl1pPr>
              <a:defRPr sz="4000">
                <a:latin typeface="+mj-lt"/>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p:spPr>
        <p:txBody>
          <a:bodyPr/>
          <a:lstStyle/>
          <a:p>
            <a:r>
              <a:rPr lang="en-US"/>
              <a:t>Click icon to add picture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5497975"/>
          </a:xfrm>
        </p:spPr>
        <p:txBody>
          <a:bodyPr/>
          <a:lstStyle/>
          <a:p>
            <a:r>
              <a:rPr lang="en-US"/>
              <a:t>Click icon to add picture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8200" y="1"/>
            <a:ext cx="11353800" cy="5547360"/>
          </a:xfrm>
        </p:spPr>
        <p:txBody>
          <a:bodyPr/>
          <a:lstStyle/>
          <a:p>
            <a:r>
              <a:rPr lang="en-US"/>
              <a:t>Click icon to add picture</a:t>
            </a:r>
            <a:endParaRPr lang="en-US" dirty="0"/>
          </a:p>
        </p:txBody>
      </p:sp>
      <p:sp>
        <p:nvSpPr>
          <p:cNvPr id="3" name="Title 4"/>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8200" y="853441"/>
            <a:ext cx="11353800" cy="5151119"/>
          </a:xfrm>
        </p:spPr>
        <p:txBody>
          <a:bodyPr/>
          <a:lstStyle/>
          <a:p>
            <a:r>
              <a:rPr lang="en-US"/>
              <a:t>Click icon to add picture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314209" y="1203769"/>
            <a:ext cx="9563582" cy="5060062"/>
          </a:xfrm>
          <a:solidFill>
            <a:schemeClr val="bg1"/>
          </a:solidFill>
        </p:spPr>
        <p:txBody>
          <a:bodyPr/>
          <a:lstStyle/>
          <a:p>
            <a:r>
              <a:rPr lang="en-US"/>
              <a:t>Click icon to add picture</a:t>
            </a:r>
            <a:endParaRPr lang="en-US" dirty="0"/>
          </a:p>
        </p:txBody>
      </p:sp>
      <p:sp>
        <p:nvSpPr>
          <p:cNvPr id="3" name="Title 4"/>
          <p:cNvSpPr>
            <a:spLocks noGrp="1"/>
          </p:cNvSpPr>
          <p:nvPr>
            <p:ph type="title"/>
          </p:nvPr>
        </p:nvSpPr>
        <p:spPr>
          <a:xfrm>
            <a:off x="1314208" y="339162"/>
            <a:ext cx="9563581" cy="823070"/>
          </a:xfrm>
          <a:noFill/>
        </p:spPr>
        <p:txBody>
          <a:bodyPr lIns="0">
            <a:normAutofit/>
          </a:bodyPr>
          <a:lstStyle>
            <a:lvl1pPr>
              <a:defRPr sz="4000">
                <a:latin typeface="+mj-lt"/>
              </a:defRPr>
            </a:lvl1pPr>
          </a:lstStyle>
          <a:p>
            <a:r>
              <a:rPr lang="en-US"/>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6030" y="747000"/>
            <a:ext cx="10519940" cy="5364000"/>
          </a:xfrm>
          <a:solidFill>
            <a:schemeClr val="bg1"/>
          </a:solidFill>
        </p:spPr>
        <p:txBody>
          <a:bodyPr/>
          <a:lstStyle/>
          <a:p>
            <a:r>
              <a:rPr lang="en-US"/>
              <a:t>Click icon to add picture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365125"/>
            <a:ext cx="7634288" cy="1325563"/>
          </a:xfrm>
        </p:spPr>
        <p:txBody>
          <a:bodyPr>
            <a:normAutofit/>
          </a:bodyPr>
          <a:lstStyle>
            <a:lvl1pPr>
              <a:defRPr sz="6000" b="1">
                <a:solidFill>
                  <a:schemeClr val="bg1"/>
                </a:solidFill>
                <a:latin typeface="+mj-lt"/>
              </a:defRPr>
            </a:lvl1pPr>
          </a:lstStyle>
          <a:p>
            <a:r>
              <a:rPr lang="en-US" dirty="0"/>
              <a:t>Section Header</a:t>
            </a:r>
          </a:p>
        </p:txBody>
      </p:sp>
      <p:sp>
        <p:nvSpPr>
          <p:cNvPr id="4" name="Text Placeholder 3"/>
          <p:cNvSpPr>
            <a:spLocks noGrp="1"/>
          </p:cNvSpPr>
          <p:nvPr>
            <p:ph type="body" sz="quarter" idx="10" hasCustomPrompt="1"/>
          </p:nvPr>
        </p:nvSpPr>
        <p:spPr>
          <a:xfrm>
            <a:off x="8530361" y="4719574"/>
            <a:ext cx="2489200" cy="3124200"/>
          </a:xfrm>
        </p:spPr>
        <p:txBody>
          <a:bodyPr tIns="0" bIns="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a:r>
              <a:rPr lang="en-US" dirty="0"/>
              <a:t>1</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771525"/>
            <a:ext cx="4699000" cy="1694180"/>
          </a:xfrm>
        </p:spPr>
        <p:txBody>
          <a:bodyPr lIns="0" anchor="t">
            <a:noAutofit/>
          </a:bodyPr>
          <a:lstStyle>
            <a:lvl1pPr>
              <a:defRPr sz="6600" b="1">
                <a:solidFill>
                  <a:schemeClr val="tx2"/>
                </a:solidFill>
                <a:latin typeface="+mj-lt"/>
              </a:defRPr>
            </a:lvl1pPr>
          </a:lstStyle>
          <a:p>
            <a:r>
              <a:rPr lang="en-US" dirty="0"/>
              <a:t>Section </a:t>
            </a:r>
            <a:br>
              <a:rPr lang="en-US" dirty="0"/>
            </a:br>
            <a:r>
              <a:rPr lang="en-US" dirty="0"/>
              <a:t>Header</a:t>
            </a:r>
          </a:p>
        </p:txBody>
      </p:sp>
      <p:sp>
        <p:nvSpPr>
          <p:cNvPr id="18" name="Text Placeholder 3"/>
          <p:cNvSpPr>
            <a:spLocks noGrp="1"/>
          </p:cNvSpPr>
          <p:nvPr>
            <p:ph type="body" sz="quarter" idx="10" hasCustomPrompt="1"/>
          </p:nvPr>
        </p:nvSpPr>
        <p:spPr>
          <a:xfrm>
            <a:off x="8530361" y="4554447"/>
            <a:ext cx="2489200" cy="3124198"/>
          </a:xfrm>
        </p:spPr>
        <p:txBody>
          <a:bodyPr bIns="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a:r>
              <a:rPr lang="en-US" dirty="0"/>
              <a:t>2</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771525"/>
            <a:ext cx="5257800" cy="1694180"/>
          </a:xfrm>
        </p:spPr>
        <p:txBody>
          <a:bodyPr lIns="0" anchor="t">
            <a:normAutofit/>
          </a:bodyPr>
          <a:lstStyle>
            <a:lvl1pPr>
              <a:defRPr sz="6000" b="1">
                <a:solidFill>
                  <a:schemeClr val="bg1"/>
                </a:solidFill>
                <a:latin typeface="+mj-lt"/>
              </a:defRPr>
            </a:lvl1pPr>
          </a:lstStyle>
          <a:p>
            <a:r>
              <a:rPr lang="en-US" dirty="0"/>
              <a:t>Section Header</a:t>
            </a:r>
          </a:p>
        </p:txBody>
      </p:sp>
      <p:sp>
        <p:nvSpPr>
          <p:cNvPr id="18" name="Text Placeholder 3"/>
          <p:cNvSpPr>
            <a:spLocks noGrp="1"/>
          </p:cNvSpPr>
          <p:nvPr>
            <p:ph type="body" sz="quarter" idx="10" hasCustomPrompt="1"/>
          </p:nvPr>
        </p:nvSpPr>
        <p:spPr>
          <a:xfrm>
            <a:off x="9502636" y="4463007"/>
            <a:ext cx="2489200" cy="3124198"/>
          </a:xfrm>
        </p:spPr>
        <p:txBody>
          <a:bodyPr bIns="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a:r>
              <a:rPr lang="en-US" dirty="0"/>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0" hasCustomPrompt="1"/>
          </p:nvPr>
        </p:nvSpPr>
        <p:spPr>
          <a:xfrm>
            <a:off x="7335647" y="3145492"/>
            <a:ext cx="2489200" cy="3124198"/>
          </a:xfrm>
        </p:spPr>
        <p:txBody>
          <a:bodyPr bIns="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a:r>
              <a:rPr lang="en-US" dirty="0"/>
              <a:t>#</a:t>
            </a:r>
          </a:p>
        </p:txBody>
      </p:sp>
      <p:sp>
        <p:nvSpPr>
          <p:cNvPr id="16" name="Rectangle 15"/>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22960" y="1934210"/>
            <a:ext cx="5273040" cy="1694180"/>
          </a:xfrm>
        </p:spPr>
        <p:txBody>
          <a:bodyPr lIns="0" anchor="t">
            <a:normAutofit/>
          </a:bodyPr>
          <a:lstStyle>
            <a:lvl1pPr>
              <a:defRPr sz="6000" b="1">
                <a:solidFill>
                  <a:schemeClr val="bg1"/>
                </a:solidFill>
                <a:latin typeface="+mj-lt"/>
              </a:defRPr>
            </a:lvl1pPr>
          </a:lstStyle>
          <a:p>
            <a:r>
              <a:rPr lang="en-US" dirty="0"/>
              <a:t>Section Header</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22959" y="2691447"/>
            <a:ext cx="6272321" cy="1694180"/>
          </a:xfrm>
        </p:spPr>
        <p:txBody>
          <a:bodyPr lIns="0" anchor="b">
            <a:noAutofit/>
          </a:bodyPr>
          <a:lstStyle>
            <a:lvl1pPr algn="l">
              <a:defRPr sz="6600" b="1">
                <a:solidFill>
                  <a:schemeClr val="bg1"/>
                </a:solidFill>
                <a:latin typeface="+mj-lt"/>
              </a:defRPr>
            </a:lvl1pPr>
          </a:lstStyle>
          <a:p>
            <a:r>
              <a:rPr lang="en-US" dirty="0"/>
              <a:t>Section Header</a:t>
            </a:r>
          </a:p>
        </p:txBody>
      </p:sp>
      <p:sp>
        <p:nvSpPr>
          <p:cNvPr id="19" name="Text Placeholder 3"/>
          <p:cNvSpPr>
            <a:spLocks noGrp="1"/>
          </p:cNvSpPr>
          <p:nvPr>
            <p:ph type="body" sz="quarter" idx="10" hasCustomPrompt="1"/>
          </p:nvPr>
        </p:nvSpPr>
        <p:spPr>
          <a:xfrm>
            <a:off x="7591826" y="2613057"/>
            <a:ext cx="2489200" cy="3124198"/>
          </a:xfrm>
        </p:spPr>
        <p:txBody>
          <a:bodyPr bIns="0" anchor="b">
            <a:noAutofit/>
          </a:bodyPr>
          <a:lstStyle>
            <a:lvl1pPr marL="0" indent="0" algn="l">
              <a:buNone/>
              <a:defRPr sz="25000">
                <a:solidFill>
                  <a:srgbClr val="3B7579"/>
                </a:solidFill>
                <a:latin typeface="+mj-lt"/>
                <a:cs typeface="Arial" panose="020B0604020202020204" pitchFamily="34" charset="0"/>
              </a:defRPr>
            </a:lvl1pPr>
          </a:lstStyle>
          <a:p>
            <a:pPr lvl="0"/>
            <a:r>
              <a:rPr lang="en-US" dirty="0"/>
              <a:t>#</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7" name="Rectangle 6"/>
          <p:cNvSpPr/>
          <p:nvPr userDrawn="1"/>
        </p:nvSpPr>
        <p:spPr>
          <a:xfrm>
            <a:off x="6134100" y="0"/>
            <a:ext cx="6057900" cy="6857995"/>
          </a:xfrm>
          <a:prstGeom prst="rect">
            <a:avLst/>
          </a:prstGeom>
          <a:solidFill>
            <a:schemeClr val="accent2">
              <a:alpha val="99000"/>
            </a:schemeClr>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20" name="Text Placeholder 6"/>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20" name="Text Placeholder 6"/>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15" name="Picture Placeholder 5"/>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21" name="Picture Placeholder 5"/>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8199" y="578736"/>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1666759"/>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0" name="Picture Placeholder 4"/>
          <p:cNvSpPr>
            <a:spLocks noGrp="1"/>
          </p:cNvSpPr>
          <p:nvPr>
            <p:ph type="pic" sz="quarter" idx="10"/>
          </p:nvPr>
        </p:nvSpPr>
        <p:spPr>
          <a:xfrm>
            <a:off x="8866207" y="0"/>
            <a:ext cx="3325792" cy="6858000"/>
          </a:xfrm>
          <a:solidFill>
            <a:schemeClr val="bg1"/>
          </a:solidFill>
        </p:spPr>
        <p:txBody>
          <a:bodyPr/>
          <a:lstStyle/>
          <a:p>
            <a:r>
              <a:rPr lang="en-US"/>
              <a:t>Click icon to add picture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a:xfrm>
            <a:off x="841375" y="3097232"/>
            <a:ext cx="4008120" cy="2742196"/>
          </a:xfrm>
        </p:spPr>
        <p:txBody>
          <a:bodyPr>
            <a:normAutofit/>
          </a:bodyPr>
          <a:lstStyle>
            <a:lvl1pPr>
              <a:defRPr sz="1200"/>
            </a:lvl1pPr>
          </a:lstStyle>
          <a:p>
            <a:r>
              <a:rPr lang="en-US" noProof="0"/>
              <a:t>Click icon to add picture</a:t>
            </a:r>
            <a:endParaRPr lang="en-US" noProof="0" dirty="0"/>
          </a:p>
        </p:txBody>
      </p:sp>
      <p:sp>
        <p:nvSpPr>
          <p:cNvPr id="10" name="Title 1"/>
          <p:cNvSpPr>
            <a:spLocks noGrp="1"/>
          </p:cNvSpPr>
          <p:nvPr>
            <p:ph type="title" hasCustomPrompt="1"/>
          </p:nvPr>
        </p:nvSpPr>
        <p:spPr>
          <a:xfrm>
            <a:off x="841057" y="1100290"/>
            <a:ext cx="4008437" cy="1395208"/>
          </a:xfrm>
        </p:spPr>
        <p:txBody>
          <a:bodyPr lIns="0" anchor="b">
            <a:normAutofit/>
          </a:bodyPr>
          <a:lstStyle>
            <a:lvl1pPr>
              <a:defRPr sz="4000" b="1">
                <a:latin typeface="+mj-lt"/>
              </a:defRPr>
            </a:lvl1pPr>
          </a:lstStyle>
          <a:p>
            <a:r>
              <a:rPr lang="en-US" noProof="0"/>
              <a:t>Click to Add </a:t>
            </a:r>
            <a:br>
              <a:rPr lang="en-US" noProof="0"/>
            </a:br>
            <a:r>
              <a:rPr lang="en-US" noProof="0"/>
              <a:t>Slide Title Here</a:t>
            </a:r>
          </a:p>
        </p:txBody>
      </p:sp>
      <p:sp>
        <p:nvSpPr>
          <p:cNvPr id="17" name="Text Placeholder 11"/>
          <p:cNvSpPr>
            <a:spLocks noGrp="1"/>
          </p:cNvSpPr>
          <p:nvPr>
            <p:ph type="body" sz="quarter" idx="12" hasCustomPrompt="1"/>
          </p:nvPr>
        </p:nvSpPr>
        <p:spPr>
          <a:xfrm>
            <a:off x="841058" y="2561159"/>
            <a:ext cx="4008437" cy="37508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p:cNvSpPr>
            <a:spLocks noGrp="1"/>
          </p:cNvSpPr>
          <p:nvPr>
            <p:ph type="pic" sz="quarter" idx="13"/>
          </p:nvPr>
        </p:nvSpPr>
        <p:spPr>
          <a:xfrm>
            <a:off x="6790155" y="1042384"/>
            <a:ext cx="804759" cy="804759"/>
          </a:xfrm>
          <a:prstGeom prst="ellipse">
            <a:avLst/>
          </a:prstGeom>
          <a:solidFill>
            <a:schemeClr val="accent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p:cNvSpPr>
            <a:spLocks noGrp="1"/>
          </p:cNvSpPr>
          <p:nvPr>
            <p:ph type="title" hasCustomPrompt="1"/>
          </p:nvPr>
        </p:nvSpPr>
        <p:spPr>
          <a:xfrm>
            <a:off x="668543" y="35861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63078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3476825" y="3923752"/>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632287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9168916" y="3916626"/>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20" name="Text Placeholder 6"/>
          <p:cNvSpPr>
            <a:spLocks noGrp="1"/>
          </p:cNvSpPr>
          <p:nvPr>
            <p:ph type="body" sz="quarter" idx="11"/>
          </p:nvPr>
        </p:nvSpPr>
        <p:spPr>
          <a:xfrm>
            <a:off x="838200" y="133730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68543" y="103933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p:cNvSpPr>
            <a:spLocks noGrp="1"/>
          </p:cNvSpPr>
          <p:nvPr>
            <p:ph type="pic" sz="quarter" idx="13"/>
          </p:nvPr>
        </p:nvSpPr>
        <p:spPr>
          <a:xfrm>
            <a:off x="1341120" y="3235748"/>
            <a:ext cx="1049126" cy="1049124"/>
          </a:xfrm>
          <a:prstGeom prst="ellipse">
            <a:avLst/>
          </a:prstGeom>
          <a:solidFill>
            <a:schemeClr val="accent1"/>
          </a:solidFill>
          <a:ln w="19050">
            <a:no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63078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3476825" y="4604472"/>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632287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9168916" y="4597346"/>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20" name="Text Placeholder 6"/>
          <p:cNvSpPr>
            <a:spLocks noGrp="1"/>
          </p:cNvSpPr>
          <p:nvPr>
            <p:ph type="body" sz="quarter" idx="11"/>
          </p:nvPr>
        </p:nvSpPr>
        <p:spPr>
          <a:xfrm>
            <a:off x="838200" y="201802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p:cNvSpPr>
            <a:spLocks noGrp="1"/>
          </p:cNvSpPr>
          <p:nvPr>
            <p:ph type="title" hasCustomPrompt="1"/>
          </p:nvPr>
        </p:nvSpPr>
        <p:spPr>
          <a:xfrm>
            <a:off x="841057" y="223461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1682" y="971950"/>
            <a:ext cx="3537030" cy="2036100"/>
          </a:xfrm>
        </p:spPr>
        <p:txBody>
          <a:bodyPr lIns="0"/>
          <a:lstStyle>
            <a:lvl1pPr>
              <a:defRPr>
                <a:solidFill>
                  <a:srgbClr val="5DAAB0"/>
                </a:solidFill>
                <a:latin typeface="+mj-lt"/>
              </a:defRPr>
            </a:lvl1pPr>
          </a:lstStyle>
          <a:p>
            <a:r>
              <a:rPr lang="en-US"/>
              <a:t>Click to edit Master title style</a:t>
            </a:r>
            <a:endParaRPr lang="en-US" dirty="0"/>
          </a:p>
        </p:txBody>
      </p:sp>
      <p:sp>
        <p:nvSpPr>
          <p:cNvPr id="5" name="Picture Placeholder 4"/>
          <p:cNvSpPr>
            <a:spLocks noGrp="1"/>
          </p:cNvSpPr>
          <p:nvPr>
            <p:ph type="pic" sz="quarter" idx="11"/>
          </p:nvPr>
        </p:nvSpPr>
        <p:spPr>
          <a:xfrm>
            <a:off x="6076930"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6" name="Picture Placeholder 4"/>
          <p:cNvSpPr>
            <a:spLocks noGrp="1"/>
          </p:cNvSpPr>
          <p:nvPr>
            <p:ph type="pic" sz="quarter" idx="12"/>
          </p:nvPr>
        </p:nvSpPr>
        <p:spPr>
          <a:xfrm>
            <a:off x="8970602"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7" name="Picture Placeholder 4"/>
          <p:cNvSpPr>
            <a:spLocks noGrp="1"/>
          </p:cNvSpPr>
          <p:nvPr>
            <p:ph type="pic" sz="quarter" idx="13"/>
          </p:nvPr>
        </p:nvSpPr>
        <p:spPr>
          <a:xfrm>
            <a:off x="6076930"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8" name="Picture Placeholder 4"/>
          <p:cNvSpPr>
            <a:spLocks noGrp="1"/>
          </p:cNvSpPr>
          <p:nvPr>
            <p:ph type="pic" sz="quarter" idx="14"/>
          </p:nvPr>
        </p:nvSpPr>
        <p:spPr>
          <a:xfrm>
            <a:off x="8970602"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9" name="Text Placeholder 6"/>
          <p:cNvSpPr>
            <a:spLocks noGrp="1"/>
          </p:cNvSpPr>
          <p:nvPr>
            <p:ph type="body" sz="quarter" idx="15"/>
          </p:nvPr>
        </p:nvSpPr>
        <p:spPr>
          <a:xfrm>
            <a:off x="5642770"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p:cNvSpPr>
            <a:spLocks noGrp="1"/>
          </p:cNvSpPr>
          <p:nvPr>
            <p:ph type="body" sz="quarter" idx="16" hasCustomPrompt="1"/>
          </p:nvPr>
        </p:nvSpPr>
        <p:spPr>
          <a:xfrm>
            <a:off x="5642770"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1" name="Text Placeholder 6"/>
          <p:cNvSpPr>
            <a:spLocks noGrp="1"/>
          </p:cNvSpPr>
          <p:nvPr>
            <p:ph type="body" sz="quarter" idx="17"/>
          </p:nvPr>
        </p:nvSpPr>
        <p:spPr>
          <a:xfrm>
            <a:off x="8544956"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p:cNvSpPr>
            <a:spLocks noGrp="1"/>
          </p:cNvSpPr>
          <p:nvPr>
            <p:ph type="body" sz="quarter" idx="18" hasCustomPrompt="1"/>
          </p:nvPr>
        </p:nvSpPr>
        <p:spPr>
          <a:xfrm>
            <a:off x="8544956"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7" name="Text Placeholder 6"/>
          <p:cNvSpPr>
            <a:spLocks noGrp="1"/>
          </p:cNvSpPr>
          <p:nvPr>
            <p:ph type="body" sz="quarter" idx="23"/>
          </p:nvPr>
        </p:nvSpPr>
        <p:spPr>
          <a:xfrm>
            <a:off x="5642770"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p:cNvSpPr>
            <a:spLocks noGrp="1"/>
          </p:cNvSpPr>
          <p:nvPr>
            <p:ph type="body" sz="quarter" idx="24" hasCustomPrompt="1"/>
          </p:nvPr>
        </p:nvSpPr>
        <p:spPr>
          <a:xfrm>
            <a:off x="5642770"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9" name="Text Placeholder 6"/>
          <p:cNvSpPr>
            <a:spLocks noGrp="1"/>
          </p:cNvSpPr>
          <p:nvPr>
            <p:ph type="body" sz="quarter" idx="25"/>
          </p:nvPr>
        </p:nvSpPr>
        <p:spPr>
          <a:xfrm>
            <a:off x="8544956"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p:cNvSpPr>
            <a:spLocks noGrp="1"/>
          </p:cNvSpPr>
          <p:nvPr>
            <p:ph type="body" sz="quarter" idx="26" hasCustomPrompt="1"/>
          </p:nvPr>
        </p:nvSpPr>
        <p:spPr>
          <a:xfrm>
            <a:off x="8544956"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6" name="Shape 62"/>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Oval 2"/>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p:cNvSpPr>
            <a:spLocks noGrp="1"/>
          </p:cNvSpPr>
          <p:nvPr>
            <p:ph type="title"/>
          </p:nvPr>
        </p:nvSpPr>
        <p:spPr>
          <a:xfrm>
            <a:off x="2106887" y="616350"/>
            <a:ext cx="7978227" cy="1062602"/>
          </a:xfrm>
        </p:spPr>
        <p:txBody>
          <a:bodyPr lIns="0"/>
          <a:lstStyle>
            <a:lvl1pPr algn="ctr">
              <a:defRPr>
                <a:solidFill>
                  <a:schemeClr val="tx2"/>
                </a:solidFill>
                <a:latin typeface="+mj-lt"/>
              </a:defRPr>
            </a:lvl1pPr>
          </a:lstStyle>
          <a:p>
            <a:r>
              <a:rPr lang="en-US"/>
              <a:t>Click to edit Master title style</a:t>
            </a:r>
            <a:endParaRPr lang="en-US" dirty="0"/>
          </a:p>
        </p:txBody>
      </p:sp>
      <p:sp>
        <p:nvSpPr>
          <p:cNvPr id="5" name="Picture Placeholder 4"/>
          <p:cNvSpPr>
            <a:spLocks noGrp="1"/>
          </p:cNvSpPr>
          <p:nvPr>
            <p:ph type="pic" sz="quarter" idx="11"/>
          </p:nvPr>
        </p:nvSpPr>
        <p:spPr>
          <a:xfrm>
            <a:off x="4306007"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6" name="Picture Placeholder 4"/>
          <p:cNvSpPr>
            <a:spLocks noGrp="1"/>
          </p:cNvSpPr>
          <p:nvPr>
            <p:ph type="pic" sz="quarter" idx="12"/>
          </p:nvPr>
        </p:nvSpPr>
        <p:spPr>
          <a:xfrm>
            <a:off x="6273705"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7" name="Picture Placeholder 4"/>
          <p:cNvSpPr>
            <a:spLocks noGrp="1"/>
          </p:cNvSpPr>
          <p:nvPr>
            <p:ph type="pic" sz="quarter" idx="13"/>
          </p:nvPr>
        </p:nvSpPr>
        <p:spPr>
          <a:xfrm>
            <a:off x="4306007"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8" name="Picture Placeholder 4"/>
          <p:cNvSpPr>
            <a:spLocks noGrp="1"/>
          </p:cNvSpPr>
          <p:nvPr>
            <p:ph type="pic" sz="quarter" idx="14"/>
          </p:nvPr>
        </p:nvSpPr>
        <p:spPr>
          <a:xfrm>
            <a:off x="6273705"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9" name="Text Placeholder 6"/>
          <p:cNvSpPr>
            <a:spLocks noGrp="1"/>
          </p:cNvSpPr>
          <p:nvPr>
            <p:ph type="body" sz="quarter" idx="15"/>
          </p:nvPr>
        </p:nvSpPr>
        <p:spPr>
          <a:xfrm>
            <a:off x="1504731" y="3168715"/>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0" name="Text Placeholder 6"/>
          <p:cNvSpPr>
            <a:spLocks noGrp="1"/>
          </p:cNvSpPr>
          <p:nvPr>
            <p:ph type="body" sz="quarter" idx="16" hasCustomPrompt="1"/>
          </p:nvPr>
        </p:nvSpPr>
        <p:spPr>
          <a:xfrm>
            <a:off x="1504731" y="2764389"/>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1" name="Text Placeholder 6"/>
          <p:cNvSpPr>
            <a:spLocks noGrp="1"/>
          </p:cNvSpPr>
          <p:nvPr>
            <p:ph type="body" sz="quarter" idx="17"/>
          </p:nvPr>
        </p:nvSpPr>
        <p:spPr>
          <a:xfrm>
            <a:off x="8241403" y="3168715"/>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2" name="Text Placeholder 6"/>
          <p:cNvSpPr>
            <a:spLocks noGrp="1"/>
          </p:cNvSpPr>
          <p:nvPr>
            <p:ph type="body" sz="quarter" idx="18" hasCustomPrompt="1"/>
          </p:nvPr>
        </p:nvSpPr>
        <p:spPr>
          <a:xfrm>
            <a:off x="8241403" y="2764389"/>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3" name="Text Placeholder 6"/>
          <p:cNvSpPr>
            <a:spLocks noGrp="1"/>
          </p:cNvSpPr>
          <p:nvPr>
            <p:ph type="body" sz="quarter" idx="19"/>
          </p:nvPr>
        </p:nvSpPr>
        <p:spPr>
          <a:xfrm>
            <a:off x="1504731" y="5167572"/>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4" name="Text Placeholder 6"/>
          <p:cNvSpPr>
            <a:spLocks noGrp="1"/>
          </p:cNvSpPr>
          <p:nvPr>
            <p:ph type="body" sz="quarter" idx="20" hasCustomPrompt="1"/>
          </p:nvPr>
        </p:nvSpPr>
        <p:spPr>
          <a:xfrm>
            <a:off x="1504731" y="4763246"/>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5" name="Text Placeholder 6"/>
          <p:cNvSpPr>
            <a:spLocks noGrp="1"/>
          </p:cNvSpPr>
          <p:nvPr>
            <p:ph type="body" sz="quarter" idx="21"/>
          </p:nvPr>
        </p:nvSpPr>
        <p:spPr>
          <a:xfrm>
            <a:off x="8241403" y="5167572"/>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6" name="Text Placeholder 6"/>
          <p:cNvSpPr>
            <a:spLocks noGrp="1"/>
          </p:cNvSpPr>
          <p:nvPr>
            <p:ph type="body" sz="quarter" idx="22" hasCustomPrompt="1"/>
          </p:nvPr>
        </p:nvSpPr>
        <p:spPr>
          <a:xfrm>
            <a:off x="8241403" y="4763246"/>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7" name="Oval 16"/>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8" name="Oval 17"/>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Oval 18"/>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790780" y="839972"/>
            <a:ext cx="4767262" cy="1342045"/>
          </a:xfrm>
        </p:spPr>
        <p:txBody>
          <a:bodyPr lIns="0" anchor="b">
            <a:normAutofit/>
          </a:bodyPr>
          <a:lstStyle>
            <a:lvl1pP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6790780" y="2635242"/>
            <a:ext cx="4767262" cy="3483263"/>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p:cNvSpPr>
            <a:spLocks noGrp="1"/>
          </p:cNvSpPr>
          <p:nvPr>
            <p:ph type="body" sz="quarter" idx="12" hasCustomPrompt="1"/>
          </p:nvPr>
        </p:nvSpPr>
        <p:spPr>
          <a:xfrm>
            <a:off x="6790780" y="2247679"/>
            <a:ext cx="4767262" cy="32190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p:cNvSpPr>
            <a:spLocks noGrp="1"/>
          </p:cNvSpPr>
          <p:nvPr>
            <p:ph type="chart" sz="quarter" idx="13" hasCustomPrompt="1"/>
          </p:nvPr>
        </p:nvSpPr>
        <p:spPr>
          <a:xfrm>
            <a:off x="838200" y="2247900"/>
            <a:ext cx="5620473" cy="3870325"/>
          </a:xfrm>
        </p:spPr>
        <p:txBody>
          <a:bodyPr/>
          <a:lstStyle/>
          <a:p>
            <a:r>
              <a:rPr lang="en-US" noProof="0"/>
              <a:t>Click icon to add chart</a:t>
            </a:r>
            <a:endParaRPr lang="en-US" noProof="0"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p:cNvSpPr>
            <a:spLocks noGrp="1"/>
          </p:cNvSpPr>
          <p:nvPr>
            <p:ph type="chart" sz="quarter" idx="13" hasCustomPrompt="1"/>
          </p:nvPr>
        </p:nvSpPr>
        <p:spPr>
          <a:xfrm>
            <a:off x="838200" y="2392680"/>
            <a:ext cx="10719842" cy="4167505"/>
          </a:xfrm>
        </p:spPr>
        <p:txBody>
          <a:bodyPr/>
          <a:lstStyle/>
          <a:p>
            <a:r>
              <a:rPr lang="en-US" noProof="0"/>
              <a:t>Click icon to add chart</a:t>
            </a:r>
            <a:endParaRPr lang="en-US" noProof="0"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p:cNvSpPr>
            <a:spLocks noGrp="1"/>
          </p:cNvSpPr>
          <p:nvPr>
            <p:ph type="chart" sz="quarter" idx="13" hasCustomPrompt="1"/>
          </p:nvPr>
        </p:nvSpPr>
        <p:spPr>
          <a:xfrm>
            <a:off x="5815420" y="2392680"/>
            <a:ext cx="5742622" cy="4023995"/>
          </a:xfrm>
        </p:spPr>
        <p:txBody>
          <a:bodyPr/>
          <a:lstStyle/>
          <a:p>
            <a:r>
              <a:rPr lang="en-US" noProof="0"/>
              <a:t>Click icon to add chart</a:t>
            </a:r>
            <a:endParaRPr lang="en-US" noProof="0" dirty="0"/>
          </a:p>
        </p:txBody>
      </p:sp>
      <p:sp>
        <p:nvSpPr>
          <p:cNvPr id="4" name="Picture Placeholder 3"/>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289560"/>
            <a:ext cx="10896600" cy="893218"/>
          </a:xfrm>
        </p:spPr>
        <p:txBody>
          <a:bodyPr anchor="b"/>
          <a:lstStyle>
            <a:lvl1pPr algn="ctr">
              <a:defRPr>
                <a:latin typeface="+mj-lt"/>
              </a:defRPr>
            </a:lvl1pPr>
          </a:lstStyle>
          <a:p>
            <a:r>
              <a:rPr lang="en-US" dirty="0"/>
              <a:t>CLICK TO EDIT MASTER TITLE STYLE</a:t>
            </a:r>
          </a:p>
        </p:txBody>
      </p:sp>
      <p:sp>
        <p:nvSpPr>
          <p:cNvPr id="11" name="Text Placeholder 11"/>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p:cNvSpPr>
            <a:spLocks noGrp="1"/>
          </p:cNvSpPr>
          <p:nvPr>
            <p:ph type="tbl" sz="quarter" idx="13" hasCustomPrompt="1"/>
          </p:nvPr>
        </p:nvSpPr>
        <p:spPr>
          <a:xfrm>
            <a:off x="647700" y="1806575"/>
            <a:ext cx="10896600" cy="4578350"/>
          </a:xfrm>
        </p:spPr>
        <p:txBody>
          <a:bodyPr/>
          <a:lstStyle/>
          <a:p>
            <a:r>
              <a:rPr lang="en-US"/>
              <a:t>Click icon to add table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8199" y="2708475"/>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p:cNvSpPr>
            <a:spLocks noGrp="1"/>
          </p:cNvSpPr>
          <p:nvPr>
            <p:ph type="body" sz="quarter" idx="14" hasCustomPrompt="1"/>
          </p:nvPr>
        </p:nvSpPr>
        <p:spPr>
          <a:xfrm>
            <a:off x="838200" y="3796498"/>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Picture Placeholder 6"/>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a:noAutofit/>
          </a:bodyPr>
          <a:lstStyle/>
          <a:p>
            <a:r>
              <a:rPr lang="en-US"/>
              <a:t>Click icon to add picture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p:cNvSpPr>
            <a:spLocks noGrp="1"/>
          </p:cNvSpPr>
          <p:nvPr>
            <p:ph type="title" hasCustomPrompt="1"/>
          </p:nvPr>
        </p:nvSpPr>
        <p:spPr>
          <a:xfrm>
            <a:off x="518160" y="524172"/>
            <a:ext cx="2578099" cy="2508588"/>
          </a:xfrm>
        </p:spPr>
        <p:txBody>
          <a:bodyPr lIns="0" anchor="t">
            <a:normAutofit/>
          </a:bodyPr>
          <a:lstStyle>
            <a:lvl1pPr algn="l">
              <a:defRPr sz="4000">
                <a:latin typeface="+mj-lt"/>
              </a:defRPr>
            </a:lvl1pPr>
          </a:lstStyle>
          <a:p>
            <a:r>
              <a:rPr lang="en-US" noProof="0"/>
              <a:t>Click to Add </a:t>
            </a:r>
            <a:br>
              <a:rPr lang="en-US" noProof="0"/>
            </a:br>
            <a:r>
              <a:rPr lang="en-US" noProof="0"/>
              <a:t>Slide Title Here</a:t>
            </a:r>
          </a:p>
        </p:txBody>
      </p:sp>
      <p:sp>
        <p:nvSpPr>
          <p:cNvPr id="9" name="Shape 62"/>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212725" y="198755"/>
            <a:ext cx="3856038" cy="4235450"/>
          </a:xfrm>
          <a:solidFill>
            <a:schemeClr val="bg1">
              <a:lumMod val="95000"/>
            </a:schemeClr>
          </a:solidFill>
        </p:spPr>
        <p:txBody>
          <a:bodyPr/>
          <a:lstStyle/>
          <a:p>
            <a:r>
              <a:rPr lang="en-US"/>
              <a:t>Click icon to add picture</a:t>
            </a:r>
            <a:endParaRPr lang="en-US" dirty="0"/>
          </a:p>
        </p:txBody>
      </p:sp>
      <p:sp>
        <p:nvSpPr>
          <p:cNvPr id="4" name="Picture Placeholder 4"/>
          <p:cNvSpPr>
            <a:spLocks noGrp="1"/>
          </p:cNvSpPr>
          <p:nvPr>
            <p:ph type="pic" sz="quarter" idx="11"/>
          </p:nvPr>
        </p:nvSpPr>
        <p:spPr>
          <a:xfrm>
            <a:off x="4312285" y="198755"/>
            <a:ext cx="7651115" cy="4235450"/>
          </a:xfrm>
          <a:solidFill>
            <a:schemeClr val="bg1">
              <a:lumMod val="95000"/>
            </a:schemeClr>
          </a:solidFill>
        </p:spPr>
        <p:txBody>
          <a:bodyPr/>
          <a:lstStyle/>
          <a:p>
            <a:r>
              <a:rPr lang="en-US"/>
              <a:t>Click icon to add picture</a:t>
            </a:r>
            <a:endParaRPr lang="en-US" dirty="0"/>
          </a:p>
        </p:txBody>
      </p:sp>
      <p:sp>
        <p:nvSpPr>
          <p:cNvPr id="5" name="Picture Placeholder 4"/>
          <p:cNvSpPr>
            <a:spLocks noGrp="1"/>
          </p:cNvSpPr>
          <p:nvPr>
            <p:ph type="pic" sz="quarter" idx="12"/>
          </p:nvPr>
        </p:nvSpPr>
        <p:spPr>
          <a:xfrm>
            <a:off x="213361" y="4648200"/>
            <a:ext cx="7651116" cy="2011679"/>
          </a:xfrm>
          <a:solidFill>
            <a:schemeClr val="bg1">
              <a:lumMod val="95000"/>
            </a:schemeClr>
          </a:solidFill>
        </p:spPr>
        <p:txBody>
          <a:bodyPr/>
          <a:lstStyle/>
          <a:p>
            <a:r>
              <a:rPr lang="en-US"/>
              <a:t>Click icon to add picture</a:t>
            </a:r>
            <a:endParaRPr lang="en-US" dirty="0"/>
          </a:p>
        </p:txBody>
      </p:sp>
      <p:sp>
        <p:nvSpPr>
          <p:cNvPr id="6" name="Picture Placeholder 4"/>
          <p:cNvSpPr>
            <a:spLocks noGrp="1"/>
          </p:cNvSpPr>
          <p:nvPr>
            <p:ph type="pic" sz="quarter" idx="13"/>
          </p:nvPr>
        </p:nvSpPr>
        <p:spPr>
          <a:xfrm>
            <a:off x="8122919" y="4648200"/>
            <a:ext cx="3855721" cy="2011679"/>
          </a:xfrm>
          <a:solidFill>
            <a:schemeClr val="bg1">
              <a:lumMod val="95000"/>
            </a:schemeClr>
          </a:solidFill>
        </p:spPr>
        <p:txBody>
          <a:bodyPr/>
          <a:lstStyle/>
          <a:p>
            <a:r>
              <a:rPr lang="en-US"/>
              <a:t>Click icon to add picture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8" name="Title 1"/>
          <p:cNvSpPr>
            <a:spLocks noGrp="1"/>
          </p:cNvSpPr>
          <p:nvPr>
            <p:ph type="title" hasCustomPrompt="1"/>
          </p:nvPr>
        </p:nvSpPr>
        <p:spPr>
          <a:xfrm>
            <a:off x="4403208" y="2870519"/>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p:cNvSpPr>
            <a:spLocks noGrp="1"/>
          </p:cNvSpPr>
          <p:nvPr>
            <p:ph type="body" sz="quarter" idx="14" hasCustomPrompt="1"/>
          </p:nvPr>
        </p:nvSpPr>
        <p:spPr>
          <a:xfrm>
            <a:off x="4403209" y="3958542"/>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a:noAutofit/>
          </a:bodyPr>
          <a:lstStyle>
            <a:lvl1pPr>
              <a:defRPr>
                <a:latin typeface="+mn-lt"/>
              </a:defRPr>
            </a:lvl1pPr>
          </a:lstStyle>
          <a:p>
            <a:r>
              <a:rPr lang="en-US"/>
              <a:t>Click icon to add picture</a:t>
            </a:r>
            <a:endParaRPr lang="en-US" dirty="0"/>
          </a:p>
        </p:txBody>
      </p:sp>
      <p:sp>
        <p:nvSpPr>
          <p:cNvPr id="7" name="Title 1"/>
          <p:cNvSpPr>
            <a:spLocks noGrp="1"/>
          </p:cNvSpPr>
          <p:nvPr>
            <p:ph type="title" hasCustomPrompt="1"/>
          </p:nvPr>
        </p:nvSpPr>
        <p:spPr>
          <a:xfrm>
            <a:off x="1220164" y="3379810"/>
            <a:ext cx="7252505" cy="891250"/>
          </a:xfrm>
        </p:spPr>
        <p:txBody>
          <a:bodyPr anchor="t">
            <a:noAutofit/>
          </a:bodyPr>
          <a:lstStyle>
            <a:lvl1pPr algn="l">
              <a:defRPr sz="5000" b="1">
                <a:solidFill>
                  <a:schemeClr val="bg1"/>
                </a:solidFill>
                <a:latin typeface="+mj-lt"/>
              </a:defRPr>
            </a:lvl1pPr>
          </a:lstStyle>
          <a:p>
            <a:r>
              <a:rPr lang="en-US" dirty="0"/>
              <a:t>CLICK TO ADD TITLE</a:t>
            </a:r>
          </a:p>
        </p:txBody>
      </p:sp>
      <p:sp>
        <p:nvSpPr>
          <p:cNvPr id="8" name="Text Placeholder 12"/>
          <p:cNvSpPr>
            <a:spLocks noGrp="1"/>
          </p:cNvSpPr>
          <p:nvPr>
            <p:ph type="body" sz="quarter" idx="14" hasCustomPrompt="1"/>
          </p:nvPr>
        </p:nvSpPr>
        <p:spPr>
          <a:xfrm>
            <a:off x="1220165" y="4467833"/>
            <a:ext cx="7252504"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9" name="Shape 62"/>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p:cNvSpPr>
            <a:spLocks noGrp="1"/>
          </p:cNvSpPr>
          <p:nvPr>
            <p:ph type="pic" sz="quarter" idx="12"/>
          </p:nvPr>
        </p:nvSpPr>
        <p:spPr>
          <a:xfrm>
            <a:off x="8634413" y="812800"/>
            <a:ext cx="3557587" cy="5232400"/>
          </a:xfrm>
        </p:spPr>
        <p:txBody>
          <a:bodyPr/>
          <a:lstStyle>
            <a:lvl1pPr>
              <a:defRPr>
                <a:latin typeface="+mn-lt"/>
              </a:defRPr>
            </a:lvl1pPr>
          </a:lstStyle>
          <a:p>
            <a:r>
              <a:rPr lang="en-US"/>
              <a:t>Click icon to add picture</a:t>
            </a:r>
            <a:endParaRPr lang="en-US" dirty="0"/>
          </a:p>
        </p:txBody>
      </p:sp>
      <p:sp>
        <p:nvSpPr>
          <p:cNvPr id="32" name="Text Placeholder 30"/>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p:cNvSpPr>
            <a:spLocks noGrp="1"/>
          </p:cNvSpPr>
          <p:nvPr>
            <p:ph type="pic" sz="quarter" idx="12"/>
          </p:nvPr>
        </p:nvSpPr>
        <p:spPr>
          <a:xfrm>
            <a:off x="3778137" y="2225040"/>
            <a:ext cx="3557587" cy="3668025"/>
          </a:xfrm>
        </p:spPr>
        <p:txBody>
          <a:bodyPr/>
          <a:lstStyle>
            <a:lvl1pPr>
              <a:defRPr>
                <a:latin typeface="+mn-lt"/>
              </a:defRPr>
            </a:lvl1pPr>
          </a:lstStyle>
          <a:p>
            <a:r>
              <a:rPr lang="en-US"/>
              <a:t>Click icon to add picture</a:t>
            </a:r>
            <a:endParaRPr lang="en-US" dirty="0"/>
          </a:p>
        </p:txBody>
      </p:sp>
      <p:sp>
        <p:nvSpPr>
          <p:cNvPr id="32" name="Text Placeholder 30"/>
          <p:cNvSpPr>
            <a:spLocks noGrp="1"/>
          </p:cNvSpPr>
          <p:nvPr>
            <p:ph type="body" sz="quarter" idx="11" hasCustomPrompt="1"/>
          </p:nvPr>
        </p:nvSpPr>
        <p:spPr>
          <a:xfrm>
            <a:off x="7559432"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p:cNvSpPr>
            <a:spLocks noGrp="1"/>
          </p:cNvSpPr>
          <p:nvPr>
            <p:ph type="body" sz="quarter" idx="13" hasCustomPrompt="1"/>
          </p:nvPr>
        </p:nvSpPr>
        <p:spPr>
          <a:xfrm>
            <a:off x="7559432"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p:cNvSpPr>
            <a:spLocks noGrp="1"/>
          </p:cNvSpPr>
          <p:nvPr>
            <p:ph type="body" sz="quarter" idx="14" hasCustomPrompt="1"/>
          </p:nvPr>
        </p:nvSpPr>
        <p:spPr>
          <a:xfrm>
            <a:off x="7559432"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p:cNvSpPr>
            <a:spLocks noGrp="1"/>
          </p:cNvSpPr>
          <p:nvPr>
            <p:ph type="body" sz="quarter" idx="15" hasCustomPrompt="1"/>
          </p:nvPr>
        </p:nvSpPr>
        <p:spPr>
          <a:xfrm>
            <a:off x="7559432"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p:cNvSpPr>
            <a:spLocks noGrp="1"/>
          </p:cNvSpPr>
          <p:nvPr>
            <p:ph type="body" sz="quarter" idx="16" hasCustomPrompt="1"/>
          </p:nvPr>
        </p:nvSpPr>
        <p:spPr>
          <a:xfrm>
            <a:off x="7559432"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hyperlink" Target="https://wandb.ai/dineswar_alt/Aptos_" TargetMode="External"/><Relationship Id="rId2" Type="http://schemas.openxmlformats.org/officeDocument/2006/relationships/notesSlide" Target="../notesSlides/notesSlide14.xml"/><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1.xml"/><Relationship Id="rId1" Type="http://schemas.openxmlformats.org/officeDocument/2006/relationships/slideLayout" Target="../slideLayouts/slideLayout46.xml"/><Relationship Id="rId5" Type="http://schemas.openxmlformats.org/officeDocument/2006/relationships/image" Target="../media/image32.jpg"/><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2.xml"/><Relationship Id="rId1" Type="http://schemas.openxmlformats.org/officeDocument/2006/relationships/slideLayout" Target="../slideLayouts/slideLayout46.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3.xml"/><Relationship Id="rId1" Type="http://schemas.openxmlformats.org/officeDocument/2006/relationships/slideLayout" Target="../slideLayouts/slideLayout46.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4.xml"/><Relationship Id="rId1" Type="http://schemas.openxmlformats.org/officeDocument/2006/relationships/slideLayout" Target="../slideLayouts/slideLayout46.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5.xml"/><Relationship Id="rId1" Type="http://schemas.openxmlformats.org/officeDocument/2006/relationships/slideLayout" Target="../slideLayouts/slideLayout4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6.xml"/><Relationship Id="rId1" Type="http://schemas.openxmlformats.org/officeDocument/2006/relationships/slideLayout" Target="../slideLayouts/slideLayout4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7.xml"/><Relationship Id="rId1" Type="http://schemas.openxmlformats.org/officeDocument/2006/relationships/slideLayout" Target="../slideLayouts/slideLayout46.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00" y="2153495"/>
            <a:ext cx="7252505" cy="891250"/>
          </a:xfrm>
        </p:spPr>
        <p:txBody>
          <a:bodyPr/>
          <a:lstStyle/>
          <a:p>
            <a:r>
              <a:rPr lang="en-US" dirty="0"/>
              <a:t>Self Supervised Approach to Classify Eye Fundus Images </a:t>
            </a:r>
          </a:p>
        </p:txBody>
      </p:sp>
      <p:sp>
        <p:nvSpPr>
          <p:cNvPr id="6" name="Text Placeholder 5"/>
          <p:cNvSpPr>
            <a:spLocks noGrp="1"/>
          </p:cNvSpPr>
          <p:nvPr>
            <p:ph type="body" sz="quarter" idx="14"/>
          </p:nvPr>
        </p:nvSpPr>
        <p:spPr>
          <a:xfrm>
            <a:off x="233900" y="4547680"/>
            <a:ext cx="2644472" cy="338549"/>
          </a:xfrm>
        </p:spPr>
        <p:txBody>
          <a:bodyPr/>
          <a:lstStyle/>
          <a:p>
            <a:r>
              <a:rPr lang="en-US" dirty="0"/>
              <a:t>Guide : Kriti Ohri</a:t>
            </a:r>
          </a:p>
          <a:p>
            <a:endParaRPr lang="en-US" dirty="0"/>
          </a:p>
        </p:txBody>
      </p:sp>
      <p:pic>
        <p:nvPicPr>
          <p:cNvPr id="13" name="Picture Placeholder 5" descr="Buildings"/>
          <p:cNvPicPr>
            <a:picLocks noGrp="1" noChangeAspect="1"/>
          </p:cNvPicPr>
          <p:nvPr>
            <p:ph type="pic" sz="quarter" idx="15"/>
          </p:nvPr>
        </p:nvPicPr>
        <p:blipFill>
          <a:blip r:embed="rId3" cstate="screen">
            <a:grayscl/>
          </a:blip>
          <a:srcRect t="7813" b="7813"/>
          <a:stretch>
            <a:fillRect/>
          </a:stretch>
        </p:blipFill>
        <p:spPr>
          <a:xfrm>
            <a:off x="0" y="0"/>
            <a:ext cx="12192000" cy="6858000"/>
          </a:xfrm>
        </p:spPr>
      </p:pic>
      <p:sp>
        <p:nvSpPr>
          <p:cNvPr id="3" name="TextBox 2"/>
          <p:cNvSpPr txBox="1"/>
          <p:nvPr/>
        </p:nvSpPr>
        <p:spPr>
          <a:xfrm>
            <a:off x="5271715" y="5192202"/>
            <a:ext cx="3269975" cy="1477328"/>
          </a:xfrm>
          <a:prstGeom prst="rect">
            <a:avLst/>
          </a:prstGeom>
          <a:noFill/>
        </p:spPr>
        <p:txBody>
          <a:bodyPr wrap="square" rtlCol="0">
            <a:spAutoFit/>
          </a:bodyPr>
          <a:lstStyle/>
          <a:p>
            <a:r>
              <a:rPr lang="en-IN" dirty="0">
                <a:solidFill>
                  <a:schemeClr val="bg1"/>
                </a:solidFill>
              </a:rPr>
              <a:t>By:</a:t>
            </a:r>
          </a:p>
          <a:p>
            <a:r>
              <a:rPr lang="en-IN" dirty="0">
                <a:solidFill>
                  <a:schemeClr val="bg1"/>
                </a:solidFill>
              </a:rPr>
              <a:t>A. Siddhartha (19071A3201)</a:t>
            </a:r>
          </a:p>
          <a:p>
            <a:r>
              <a:rPr lang="en-IN" dirty="0">
                <a:solidFill>
                  <a:schemeClr val="bg1"/>
                </a:solidFill>
              </a:rPr>
              <a:t>A. </a:t>
            </a:r>
            <a:r>
              <a:rPr lang="en-IN" dirty="0" err="1">
                <a:solidFill>
                  <a:schemeClr val="bg1"/>
                </a:solidFill>
              </a:rPr>
              <a:t>Shruthika</a:t>
            </a:r>
            <a:r>
              <a:rPr lang="en-IN" dirty="0">
                <a:solidFill>
                  <a:schemeClr val="bg1"/>
                </a:solidFill>
              </a:rPr>
              <a:t>   (19071A3202)</a:t>
            </a:r>
          </a:p>
          <a:p>
            <a:r>
              <a:rPr lang="en-IN" dirty="0">
                <a:solidFill>
                  <a:schemeClr val="bg1"/>
                </a:solidFill>
              </a:rPr>
              <a:t>G. </a:t>
            </a:r>
            <a:r>
              <a:rPr lang="en-IN" dirty="0" err="1">
                <a:solidFill>
                  <a:schemeClr val="bg1"/>
                </a:solidFill>
              </a:rPr>
              <a:t>Nihanth</a:t>
            </a:r>
            <a:r>
              <a:rPr lang="en-IN" dirty="0">
                <a:solidFill>
                  <a:schemeClr val="bg1"/>
                </a:solidFill>
              </a:rPr>
              <a:t>     (19071A3217)</a:t>
            </a:r>
          </a:p>
          <a:p>
            <a:r>
              <a:rPr lang="en-IN" dirty="0">
                <a:solidFill>
                  <a:schemeClr val="bg1"/>
                </a:solidFill>
              </a:rPr>
              <a:t>M. </a:t>
            </a:r>
            <a:r>
              <a:rPr lang="en-IN" dirty="0" err="1">
                <a:solidFill>
                  <a:schemeClr val="bg1"/>
                </a:solidFill>
              </a:rPr>
              <a:t>Dineswar</a:t>
            </a:r>
            <a:r>
              <a:rPr lang="en-IN" dirty="0">
                <a:solidFill>
                  <a:schemeClr val="bg1"/>
                </a:solidFill>
              </a:rPr>
              <a:t>   (19071A3230)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0" y="720295"/>
            <a:ext cx="12192000" cy="6085703"/>
          </a:xfrm>
          <a:prstGeom prst="rect">
            <a:avLst/>
          </a:prstGeom>
        </p:spPr>
      </p:pic>
      <p:sp>
        <p:nvSpPr>
          <p:cNvPr id="42" name="TextBox 41"/>
          <p:cNvSpPr txBox="1"/>
          <p:nvPr/>
        </p:nvSpPr>
        <p:spPr>
          <a:xfrm>
            <a:off x="314326" y="220530"/>
            <a:ext cx="3686174" cy="461665"/>
          </a:xfrm>
          <a:prstGeom prst="rect">
            <a:avLst/>
          </a:prstGeom>
          <a:noFill/>
        </p:spPr>
        <p:txBody>
          <a:bodyPr wrap="square" rtlCol="0">
            <a:spAutoFit/>
          </a:bodyPr>
          <a:lstStyle/>
          <a:p>
            <a:r>
              <a:rPr lang="en-IN" sz="2400" b="1" i="1" dirty="0">
                <a:solidFill>
                  <a:srgbClr val="0070C0"/>
                </a:solidFill>
              </a:rPr>
              <a:t>Model Architecture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832219"/>
            <a:ext cx="4767262" cy="1342045"/>
          </a:xfrm>
        </p:spPr>
        <p:txBody>
          <a:bodyPr/>
          <a:lstStyle/>
          <a:p>
            <a:r>
              <a:rPr lang="en-US" dirty="0">
                <a:solidFill>
                  <a:srgbClr val="5DAAB0"/>
                </a:solidFill>
              </a:rPr>
              <a:t>System Requirements</a:t>
            </a:r>
          </a:p>
        </p:txBody>
      </p:sp>
      <p:sp>
        <p:nvSpPr>
          <p:cNvPr id="9" name="Text Placeholder 9"/>
          <p:cNvSpPr txBox="1">
            <a:spLocks noGrp="1"/>
          </p:cNvSpPr>
          <p:nvPr/>
        </p:nvSpPr>
        <p:spPr>
          <a:xfrm>
            <a:off x="6544345" y="2512991"/>
            <a:ext cx="4767263" cy="3483264"/>
          </a:xfrm>
          <a:prstGeom prst="rect">
            <a:avLst/>
          </a:prstGeom>
          <a:ln w="12700">
            <a:miter lim="400000"/>
          </a:ln>
        </p:spPr>
        <p:txBody>
          <a:bodyPr lIns="0" tIns="0" rIns="0" bIns="0">
            <a:normAutofit/>
          </a:bodyPr>
          <a:lstStyle>
            <a:lvl1pPr marL="0" marR="0" indent="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1pPr>
            <a:lvl2pPr marL="0" marR="0" indent="4572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2pPr>
            <a:lvl3pPr marL="0" marR="0" indent="9144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3pPr>
            <a:lvl4pPr marL="0" marR="0" indent="13716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4pPr>
            <a:lvl5pPr marL="0" marR="0" indent="18288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5pPr>
            <a:lvl6pPr marL="25400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6pPr>
            <a:lvl7pPr marL="29972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7pPr>
            <a:lvl8pPr marL="34544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8pPr>
            <a:lvl9pPr marL="39116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9pPr>
          </a:lstStyle>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Processor:</a:t>
            </a:r>
            <a:r>
              <a:t> 6-8 core processor</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OS :</a:t>
            </a:r>
            <a:r>
              <a:t> Windows or Linux</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Memory:</a:t>
            </a:r>
            <a:r>
              <a:t> 16-32GB RAM</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Storage:</a:t>
            </a:r>
            <a:r>
              <a:t> 256GB or 512GB of SSD storage.</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GPU:</a:t>
            </a:r>
            <a:r>
              <a:t> GPU compatible with cuda toolkit and cudNN library preferably Nvidia Tesla P100’s or higher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410188"/>
            <a:ext cx="4767262" cy="1342045"/>
          </a:xfrm>
        </p:spPr>
        <p:txBody>
          <a:bodyPr/>
          <a:lstStyle/>
          <a:p>
            <a:r>
              <a:rPr lang="en-US" dirty="0">
                <a:solidFill>
                  <a:srgbClr val="5DAAB0"/>
                </a:solidFill>
              </a:rPr>
              <a:t>Dataset</a:t>
            </a:r>
            <a:br>
              <a:rPr lang="en-US" dirty="0">
                <a:solidFill>
                  <a:srgbClr val="5DAAB0"/>
                </a:solidFill>
              </a:rPr>
            </a:br>
            <a:r>
              <a:rPr lang="en-US" dirty="0">
                <a:solidFill>
                  <a:srgbClr val="5DAAB0"/>
                </a:solidFill>
              </a:rPr>
              <a:t>Architecture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58" y="1869464"/>
            <a:ext cx="49815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764" y="2921610"/>
            <a:ext cx="5071469" cy="317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646985" y="2168769"/>
            <a:ext cx="1980029" cy="369332"/>
          </a:xfrm>
          <a:prstGeom prst="rect">
            <a:avLst/>
          </a:prstGeom>
          <a:noFill/>
        </p:spPr>
        <p:txBody>
          <a:bodyPr wrap="none" rtlCol="0">
            <a:spAutoFit/>
          </a:bodyPr>
          <a:lstStyle/>
          <a:p>
            <a:r>
              <a:rPr lang="en-US" dirty="0"/>
              <a:t>Class Distribution</a:t>
            </a:r>
          </a:p>
        </p:txBody>
      </p:sp>
    </p:spTree>
    <p:extLst>
      <p:ext uri="{BB962C8B-B14F-4D97-AF65-F5344CB8AC3E}">
        <p14:creationId xmlns:p14="http://schemas.microsoft.com/office/powerpoint/2010/main" val="36487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41E59D-68B1-B753-AE76-4A30DF1A2B8F}"/>
              </a:ext>
            </a:extLst>
          </p:cNvPr>
          <p:cNvSpPr>
            <a:spLocks noGrp="1"/>
          </p:cNvSpPr>
          <p:nvPr>
            <p:ph type="title"/>
          </p:nvPr>
        </p:nvSpPr>
        <p:spPr>
          <a:xfrm>
            <a:off x="215052" y="243624"/>
            <a:ext cx="5658210" cy="774143"/>
          </a:xfrm>
        </p:spPr>
        <p:txBody>
          <a:bodyPr>
            <a:normAutofit/>
          </a:bodyPr>
          <a:lstStyle/>
          <a:p>
            <a:r>
              <a:rPr lang="en-IN" dirty="0"/>
              <a:t>Supervised Literature</a:t>
            </a:r>
          </a:p>
        </p:txBody>
      </p:sp>
      <p:sp>
        <p:nvSpPr>
          <p:cNvPr id="4" name="TextBox 3">
            <a:extLst>
              <a:ext uri="{FF2B5EF4-FFF2-40B4-BE49-F238E27FC236}">
                <a16:creationId xmlns:a16="http://schemas.microsoft.com/office/drawing/2014/main" id="{002C1387-12AD-9316-0BB4-EAFEC915B77C}"/>
              </a:ext>
            </a:extLst>
          </p:cNvPr>
          <p:cNvSpPr txBox="1"/>
          <p:nvPr/>
        </p:nvSpPr>
        <p:spPr>
          <a:xfrm>
            <a:off x="294198" y="1725433"/>
            <a:ext cx="5995284" cy="923330"/>
          </a:xfrm>
          <a:prstGeom prst="rect">
            <a:avLst/>
          </a:prstGeom>
          <a:noFill/>
        </p:spPr>
        <p:txBody>
          <a:bodyPr wrap="square" rtlCol="0">
            <a:spAutoFit/>
          </a:bodyPr>
          <a:lstStyle/>
          <a:p>
            <a:r>
              <a:rPr lang="en-US" b="1" i="1" dirty="0">
                <a:solidFill>
                  <a:srgbClr val="212529"/>
                </a:solidFill>
                <a:effectLst/>
                <a:latin typeface="system-ui"/>
              </a:rPr>
              <a:t>Deep Learning Approach to Diabetic Retinopathy Detection</a:t>
            </a:r>
          </a:p>
          <a:p>
            <a:r>
              <a:rPr lang="en-US" b="0" i="0" dirty="0" err="1">
                <a:solidFill>
                  <a:srgbClr val="212529"/>
                </a:solidFill>
                <a:effectLst/>
                <a:latin typeface="system-ui"/>
              </a:rPr>
              <a:t>Borys</a:t>
            </a:r>
            <a:r>
              <a:rPr lang="en-US" b="0" i="0" dirty="0">
                <a:solidFill>
                  <a:srgbClr val="212529"/>
                </a:solidFill>
                <a:effectLst/>
                <a:latin typeface="system-ui"/>
              </a:rPr>
              <a:t> </a:t>
            </a:r>
            <a:r>
              <a:rPr lang="en-US" b="0" i="0" dirty="0" err="1">
                <a:solidFill>
                  <a:srgbClr val="212529"/>
                </a:solidFill>
                <a:effectLst/>
                <a:latin typeface="system-ui"/>
              </a:rPr>
              <a:t>Tymchenko</a:t>
            </a:r>
            <a:r>
              <a:rPr lang="en-US" b="0" i="0" dirty="0">
                <a:solidFill>
                  <a:srgbClr val="212529"/>
                </a:solidFill>
                <a:effectLst/>
                <a:latin typeface="system-ui"/>
              </a:rPr>
              <a:t>, Philip Marchenko and Dmitry </a:t>
            </a:r>
            <a:r>
              <a:rPr lang="en-US" b="0" i="0" dirty="0" err="1">
                <a:solidFill>
                  <a:srgbClr val="212529"/>
                </a:solidFill>
                <a:effectLst/>
                <a:latin typeface="system-ui"/>
              </a:rPr>
              <a:t>Spodarets</a:t>
            </a:r>
            <a:endParaRPr lang="en-US" b="0" i="0" dirty="0">
              <a:solidFill>
                <a:srgbClr val="212529"/>
              </a:solidFill>
              <a:effectLst/>
              <a:latin typeface="system-ui"/>
            </a:endParaRPr>
          </a:p>
          <a:p>
            <a:r>
              <a:rPr lang="en-IN" dirty="0"/>
              <a:t>3 Mar 2020</a:t>
            </a:r>
          </a:p>
        </p:txBody>
      </p:sp>
      <p:pic>
        <p:nvPicPr>
          <p:cNvPr id="7" name="Picture 6">
            <a:extLst>
              <a:ext uri="{FF2B5EF4-FFF2-40B4-BE49-F238E27FC236}">
                <a16:creationId xmlns:a16="http://schemas.microsoft.com/office/drawing/2014/main" id="{24511C82-ABBE-EF11-F728-C4F6DC139C57}"/>
              </a:ext>
            </a:extLst>
          </p:cNvPr>
          <p:cNvPicPr>
            <a:picLocks noChangeAspect="1"/>
          </p:cNvPicPr>
          <p:nvPr/>
        </p:nvPicPr>
        <p:blipFill>
          <a:blip r:embed="rId3"/>
          <a:stretch>
            <a:fillRect/>
          </a:stretch>
        </p:blipFill>
        <p:spPr>
          <a:xfrm>
            <a:off x="1933584" y="2591526"/>
            <a:ext cx="8324831" cy="3803985"/>
          </a:xfrm>
          <a:prstGeom prst="rect">
            <a:avLst/>
          </a:prstGeom>
        </p:spPr>
      </p:pic>
    </p:spTree>
    <p:extLst>
      <p:ext uri="{BB962C8B-B14F-4D97-AF65-F5344CB8AC3E}">
        <p14:creationId xmlns:p14="http://schemas.microsoft.com/office/powerpoint/2010/main" val="91317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832219"/>
            <a:ext cx="4767262" cy="1342045"/>
          </a:xfrm>
        </p:spPr>
        <p:txBody>
          <a:bodyPr/>
          <a:lstStyle/>
          <a:p>
            <a:r>
              <a:rPr lang="en-US" dirty="0">
                <a:solidFill>
                  <a:srgbClr val="5DAAB0"/>
                </a:solidFill>
              </a:rPr>
              <a:t>Supervised </a:t>
            </a:r>
            <a:br>
              <a:rPr lang="en-US" dirty="0">
                <a:solidFill>
                  <a:srgbClr val="5DAAB0"/>
                </a:solidFill>
              </a:rPr>
            </a:br>
            <a:r>
              <a:rPr lang="en-US" dirty="0">
                <a:solidFill>
                  <a:srgbClr val="5DAAB0"/>
                </a:solidFill>
              </a:rPr>
              <a:t>Results</a:t>
            </a:r>
          </a:p>
        </p:txBody>
      </p:sp>
      <p:sp>
        <p:nvSpPr>
          <p:cNvPr id="2" name="TextBox 1"/>
          <p:cNvSpPr txBox="1"/>
          <p:nvPr/>
        </p:nvSpPr>
        <p:spPr>
          <a:xfrm>
            <a:off x="742405" y="2275235"/>
            <a:ext cx="4182385" cy="261610"/>
          </a:xfrm>
          <a:prstGeom prst="rect">
            <a:avLst/>
          </a:prstGeom>
          <a:noFill/>
        </p:spPr>
        <p:txBody>
          <a:bodyPr wrap="square" rtlCol="0">
            <a:spAutoFit/>
          </a:bodyPr>
          <a:lstStyle/>
          <a:p>
            <a:r>
              <a:rPr lang="en-IN" sz="1100" dirty="0">
                <a:hlinkClick r:id="rId3"/>
              </a:rPr>
              <a:t>https://wandb.ai/dineswar_alt/Aptos_</a:t>
            </a:r>
            <a:endParaRPr lang="en-IN" sz="1100" dirty="0"/>
          </a:p>
        </p:txBody>
      </p:sp>
      <p:pic>
        <p:nvPicPr>
          <p:cNvPr id="4" name="Picture 3"/>
          <p:cNvPicPr>
            <a:picLocks noChangeAspect="1"/>
          </p:cNvPicPr>
          <p:nvPr/>
        </p:nvPicPr>
        <p:blipFill>
          <a:blip r:embed="rId4"/>
          <a:stretch>
            <a:fillRect/>
          </a:stretch>
        </p:blipFill>
        <p:spPr>
          <a:xfrm>
            <a:off x="151075" y="2771974"/>
            <a:ext cx="6249725" cy="3667637"/>
          </a:xfrm>
          <a:prstGeom prst="rect">
            <a:avLst/>
          </a:prstGeom>
        </p:spPr>
      </p:pic>
      <p:pic>
        <p:nvPicPr>
          <p:cNvPr id="6" name="Picture 5"/>
          <p:cNvPicPr>
            <a:picLocks noChangeAspect="1"/>
          </p:cNvPicPr>
          <p:nvPr/>
        </p:nvPicPr>
        <p:blipFill>
          <a:blip r:embed="rId5"/>
          <a:stretch>
            <a:fillRect/>
          </a:stretch>
        </p:blipFill>
        <p:spPr>
          <a:xfrm>
            <a:off x="6249334" y="2848185"/>
            <a:ext cx="5648468" cy="35914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8" y="182827"/>
            <a:ext cx="4767262" cy="654675"/>
          </a:xfrm>
        </p:spPr>
        <p:txBody>
          <a:bodyPr/>
          <a:lstStyle/>
          <a:p>
            <a:r>
              <a:rPr lang="en-US" dirty="0">
                <a:solidFill>
                  <a:srgbClr val="5DAAB0"/>
                </a:solidFill>
              </a:rPr>
              <a:t>Confusion Matrix</a:t>
            </a:r>
          </a:p>
        </p:txBody>
      </p:sp>
      <p:pic>
        <p:nvPicPr>
          <p:cNvPr id="5" name="Picture 4"/>
          <p:cNvPicPr>
            <a:picLocks noChangeAspect="1"/>
          </p:cNvPicPr>
          <p:nvPr/>
        </p:nvPicPr>
        <p:blipFill>
          <a:blip r:embed="rId3"/>
          <a:stretch>
            <a:fillRect/>
          </a:stretch>
        </p:blipFill>
        <p:spPr>
          <a:xfrm>
            <a:off x="4586077" y="937801"/>
            <a:ext cx="3019846" cy="2915057"/>
          </a:xfrm>
          <a:prstGeom prst="rect">
            <a:avLst/>
          </a:prstGeom>
        </p:spPr>
      </p:pic>
      <p:pic>
        <p:nvPicPr>
          <p:cNvPr id="9" name="Picture 8"/>
          <p:cNvPicPr>
            <a:picLocks noChangeAspect="1"/>
          </p:cNvPicPr>
          <p:nvPr/>
        </p:nvPicPr>
        <p:blipFill>
          <a:blip r:embed="rId4"/>
          <a:stretch>
            <a:fillRect/>
          </a:stretch>
        </p:blipFill>
        <p:spPr>
          <a:xfrm>
            <a:off x="8564765" y="918749"/>
            <a:ext cx="2838846" cy="2934109"/>
          </a:xfrm>
          <a:prstGeom prst="rect">
            <a:avLst/>
          </a:prstGeom>
        </p:spPr>
      </p:pic>
      <p:pic>
        <p:nvPicPr>
          <p:cNvPr id="11" name="Picture 10"/>
          <p:cNvPicPr>
            <a:picLocks noChangeAspect="1"/>
          </p:cNvPicPr>
          <p:nvPr/>
        </p:nvPicPr>
        <p:blipFill>
          <a:blip r:embed="rId5"/>
          <a:stretch>
            <a:fillRect/>
          </a:stretch>
        </p:blipFill>
        <p:spPr>
          <a:xfrm>
            <a:off x="2246780" y="3852858"/>
            <a:ext cx="2991267" cy="2981741"/>
          </a:xfrm>
          <a:prstGeom prst="rect">
            <a:avLst/>
          </a:prstGeom>
        </p:spPr>
      </p:pic>
      <p:pic>
        <p:nvPicPr>
          <p:cNvPr id="13" name="Picture 12"/>
          <p:cNvPicPr>
            <a:picLocks noChangeAspect="1"/>
          </p:cNvPicPr>
          <p:nvPr/>
        </p:nvPicPr>
        <p:blipFill>
          <a:blip r:embed="rId6"/>
          <a:stretch>
            <a:fillRect/>
          </a:stretch>
        </p:blipFill>
        <p:spPr>
          <a:xfrm>
            <a:off x="7742745" y="3866733"/>
            <a:ext cx="3077004" cy="2991267"/>
          </a:xfrm>
          <a:prstGeom prst="rect">
            <a:avLst/>
          </a:prstGeom>
        </p:spPr>
      </p:pic>
      <p:pic>
        <p:nvPicPr>
          <p:cNvPr id="15" name="Picture 14"/>
          <p:cNvPicPr>
            <a:picLocks noChangeAspect="1"/>
          </p:cNvPicPr>
          <p:nvPr/>
        </p:nvPicPr>
        <p:blipFill>
          <a:blip r:embed="rId7"/>
          <a:stretch>
            <a:fillRect/>
          </a:stretch>
        </p:blipFill>
        <p:spPr>
          <a:xfrm>
            <a:off x="282808" y="937801"/>
            <a:ext cx="2953162" cy="2829320"/>
          </a:xfrm>
          <a:prstGeom prst="rect">
            <a:avLst/>
          </a:prstGeom>
        </p:spPr>
      </p:pic>
      <p:sp>
        <p:nvSpPr>
          <p:cNvPr id="16" name="TextBox 15"/>
          <p:cNvSpPr txBox="1"/>
          <p:nvPr/>
        </p:nvSpPr>
        <p:spPr>
          <a:xfrm flipH="1">
            <a:off x="3132814" y="1876508"/>
            <a:ext cx="1061998" cy="307777"/>
          </a:xfrm>
          <a:prstGeom prst="rect">
            <a:avLst/>
          </a:prstGeom>
          <a:noFill/>
        </p:spPr>
        <p:txBody>
          <a:bodyPr wrap="square" rtlCol="0">
            <a:spAutoFit/>
          </a:bodyPr>
          <a:lstStyle/>
          <a:p>
            <a:r>
              <a:rPr lang="en-IN" sz="1400" dirty="0"/>
              <a:t>Full data</a:t>
            </a:r>
          </a:p>
        </p:txBody>
      </p:sp>
      <p:sp>
        <p:nvSpPr>
          <p:cNvPr id="17" name="TextBox 16"/>
          <p:cNvSpPr txBox="1"/>
          <p:nvPr/>
        </p:nvSpPr>
        <p:spPr>
          <a:xfrm flipH="1">
            <a:off x="5238047" y="5054589"/>
            <a:ext cx="1061998" cy="307777"/>
          </a:xfrm>
          <a:prstGeom prst="rect">
            <a:avLst/>
          </a:prstGeom>
          <a:noFill/>
        </p:spPr>
        <p:txBody>
          <a:bodyPr wrap="square" rtlCol="0">
            <a:spAutoFit/>
          </a:bodyPr>
          <a:lstStyle/>
          <a:p>
            <a:r>
              <a:rPr lang="en-IN" sz="1400" dirty="0"/>
              <a:t>40% data</a:t>
            </a:r>
          </a:p>
        </p:txBody>
      </p:sp>
      <p:sp>
        <p:nvSpPr>
          <p:cNvPr id="18" name="TextBox 17"/>
          <p:cNvSpPr txBox="1"/>
          <p:nvPr/>
        </p:nvSpPr>
        <p:spPr>
          <a:xfrm flipH="1">
            <a:off x="7314663" y="2044684"/>
            <a:ext cx="1061998" cy="307777"/>
          </a:xfrm>
          <a:prstGeom prst="rect">
            <a:avLst/>
          </a:prstGeom>
          <a:noFill/>
        </p:spPr>
        <p:txBody>
          <a:bodyPr wrap="square" rtlCol="0">
            <a:spAutoFit/>
          </a:bodyPr>
          <a:lstStyle/>
          <a:p>
            <a:r>
              <a:rPr lang="en-IN" sz="1400" dirty="0"/>
              <a:t>80% data</a:t>
            </a:r>
          </a:p>
        </p:txBody>
      </p:sp>
      <p:sp>
        <p:nvSpPr>
          <p:cNvPr id="19" name="TextBox 18"/>
          <p:cNvSpPr txBox="1"/>
          <p:nvPr/>
        </p:nvSpPr>
        <p:spPr>
          <a:xfrm flipH="1">
            <a:off x="11218753" y="2064071"/>
            <a:ext cx="1061998" cy="307777"/>
          </a:xfrm>
          <a:prstGeom prst="rect">
            <a:avLst/>
          </a:prstGeom>
          <a:noFill/>
        </p:spPr>
        <p:txBody>
          <a:bodyPr wrap="square" rtlCol="0">
            <a:spAutoFit/>
          </a:bodyPr>
          <a:lstStyle/>
          <a:p>
            <a:r>
              <a:rPr lang="en-IN" sz="1400" dirty="0"/>
              <a:t>60% data</a:t>
            </a:r>
          </a:p>
        </p:txBody>
      </p:sp>
      <p:sp>
        <p:nvSpPr>
          <p:cNvPr id="20" name="TextBox 19"/>
          <p:cNvSpPr txBox="1"/>
          <p:nvPr/>
        </p:nvSpPr>
        <p:spPr>
          <a:xfrm flipH="1">
            <a:off x="10687754" y="4907536"/>
            <a:ext cx="1061998" cy="307777"/>
          </a:xfrm>
          <a:prstGeom prst="rect">
            <a:avLst/>
          </a:prstGeom>
          <a:noFill/>
        </p:spPr>
        <p:txBody>
          <a:bodyPr wrap="square" rtlCol="0">
            <a:spAutoFit/>
          </a:bodyPr>
          <a:lstStyle/>
          <a:p>
            <a:r>
              <a:rPr lang="en-IN" sz="1400" dirty="0"/>
              <a:t>20%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Self –Supervised Techniques</a:t>
            </a:r>
          </a:p>
        </p:txBody>
      </p:sp>
      <p:sp>
        <p:nvSpPr>
          <p:cNvPr id="2" name="TextBox 1"/>
          <p:cNvSpPr txBox="1"/>
          <p:nvPr/>
        </p:nvSpPr>
        <p:spPr>
          <a:xfrm flipH="1">
            <a:off x="795130" y="3896140"/>
            <a:ext cx="3778858" cy="369332"/>
          </a:xfrm>
          <a:prstGeom prst="rect">
            <a:avLst/>
          </a:prstGeom>
          <a:noFill/>
        </p:spPr>
        <p:txBody>
          <a:bodyPr wrap="square" rtlCol="0">
            <a:spAutoFit/>
          </a:bodyPr>
          <a:lstStyle/>
          <a:p>
            <a:r>
              <a:rPr lang="en-IN" dirty="0">
                <a:solidFill>
                  <a:srgbClr val="5DAAB0"/>
                </a:solidFill>
              </a:rPr>
              <a:t>Contrastive Methods</a:t>
            </a:r>
          </a:p>
        </p:txBody>
      </p:sp>
      <p:sp>
        <p:nvSpPr>
          <p:cNvPr id="3" name="TextBox 2"/>
          <p:cNvSpPr txBox="1"/>
          <p:nvPr/>
        </p:nvSpPr>
        <p:spPr>
          <a:xfrm>
            <a:off x="795130" y="4842344"/>
            <a:ext cx="3778858" cy="1477328"/>
          </a:xfrm>
          <a:prstGeom prst="rect">
            <a:avLst/>
          </a:prstGeom>
          <a:noFill/>
        </p:spPr>
        <p:txBody>
          <a:bodyPr wrap="square" rtlCol="0">
            <a:spAutoFit/>
          </a:bodyPr>
          <a:lstStyle/>
          <a:p>
            <a:pPr algn="ctr"/>
            <a:r>
              <a:rPr lang="en-IN" dirty="0" err="1"/>
              <a:t>SimCLR</a:t>
            </a:r>
            <a:endParaRPr lang="en-IN" dirty="0"/>
          </a:p>
          <a:p>
            <a:pPr algn="ctr"/>
            <a:endParaRPr lang="en-IN" dirty="0"/>
          </a:p>
          <a:p>
            <a:pPr algn="ctr"/>
            <a:r>
              <a:rPr lang="en-IN" dirty="0"/>
              <a:t>Barlow Twins</a:t>
            </a:r>
          </a:p>
          <a:p>
            <a:pPr algn="ctr"/>
            <a:endParaRPr lang="en-IN" dirty="0"/>
          </a:p>
          <a:p>
            <a:pPr algn="ctr"/>
            <a:r>
              <a:rPr lang="en-IN" dirty="0" err="1"/>
              <a:t>SwAV</a:t>
            </a:r>
            <a:endParaRPr lang="en-IN" dirty="0"/>
          </a:p>
        </p:txBody>
      </p:sp>
      <p:sp>
        <p:nvSpPr>
          <p:cNvPr id="5" name="TextBox 4">
            <a:extLst>
              <a:ext uri="{FF2B5EF4-FFF2-40B4-BE49-F238E27FC236}">
                <a16:creationId xmlns:a16="http://schemas.microsoft.com/office/drawing/2014/main" id="{2A52E9EE-C050-6FF7-02E0-D74A18B0B67D}"/>
              </a:ext>
            </a:extLst>
          </p:cNvPr>
          <p:cNvSpPr txBox="1"/>
          <p:nvPr/>
        </p:nvSpPr>
        <p:spPr>
          <a:xfrm flipH="1">
            <a:off x="7465612" y="3896140"/>
            <a:ext cx="3778858" cy="369332"/>
          </a:xfrm>
          <a:prstGeom prst="rect">
            <a:avLst/>
          </a:prstGeom>
          <a:noFill/>
        </p:spPr>
        <p:txBody>
          <a:bodyPr wrap="square" rtlCol="0">
            <a:spAutoFit/>
          </a:bodyPr>
          <a:lstStyle/>
          <a:p>
            <a:r>
              <a:rPr lang="en-IN" dirty="0">
                <a:solidFill>
                  <a:srgbClr val="5DAAB0"/>
                </a:solidFill>
              </a:rPr>
              <a:t>Non Contrastive Methods</a:t>
            </a:r>
          </a:p>
        </p:txBody>
      </p:sp>
      <p:sp>
        <p:nvSpPr>
          <p:cNvPr id="6" name="TextBox 5">
            <a:extLst>
              <a:ext uri="{FF2B5EF4-FFF2-40B4-BE49-F238E27FC236}">
                <a16:creationId xmlns:a16="http://schemas.microsoft.com/office/drawing/2014/main" id="{A1C315BA-7EF1-B533-06BA-E3E860849871}"/>
              </a:ext>
            </a:extLst>
          </p:cNvPr>
          <p:cNvSpPr txBox="1"/>
          <p:nvPr/>
        </p:nvSpPr>
        <p:spPr>
          <a:xfrm>
            <a:off x="7370858" y="5355664"/>
            <a:ext cx="3778858" cy="923330"/>
          </a:xfrm>
          <a:prstGeom prst="rect">
            <a:avLst/>
          </a:prstGeom>
          <a:noFill/>
        </p:spPr>
        <p:txBody>
          <a:bodyPr wrap="square" rtlCol="0">
            <a:spAutoFit/>
          </a:bodyPr>
          <a:lstStyle/>
          <a:p>
            <a:pPr algn="ctr"/>
            <a:r>
              <a:rPr lang="en-IN" dirty="0"/>
              <a:t>BYOL</a:t>
            </a:r>
          </a:p>
          <a:p>
            <a:pPr algn="ctr"/>
            <a:endParaRPr lang="en-IN" dirty="0"/>
          </a:p>
          <a:p>
            <a:pPr algn="ctr"/>
            <a:r>
              <a:rPr lang="en-IN" dirty="0"/>
              <a:t>DINO</a:t>
            </a:r>
          </a:p>
        </p:txBody>
      </p:sp>
      <p:sp>
        <p:nvSpPr>
          <p:cNvPr id="4" name="TextBox 3">
            <a:extLst>
              <a:ext uri="{FF2B5EF4-FFF2-40B4-BE49-F238E27FC236}">
                <a16:creationId xmlns:a16="http://schemas.microsoft.com/office/drawing/2014/main" id="{19066224-65BD-A929-78C4-493C9D76CC16}"/>
              </a:ext>
            </a:extLst>
          </p:cNvPr>
          <p:cNvSpPr txBox="1"/>
          <p:nvPr/>
        </p:nvSpPr>
        <p:spPr>
          <a:xfrm>
            <a:off x="572494" y="1470991"/>
            <a:ext cx="9509760" cy="1477328"/>
          </a:xfrm>
          <a:prstGeom prst="rect">
            <a:avLst/>
          </a:prstGeom>
          <a:noFill/>
        </p:spPr>
        <p:txBody>
          <a:bodyPr wrap="square" rtlCol="0">
            <a:spAutoFit/>
          </a:bodyPr>
          <a:lstStyle/>
          <a:p>
            <a:r>
              <a:rPr lang="en-US" b="0" i="0" dirty="0">
                <a:solidFill>
                  <a:srgbClr val="292929"/>
                </a:solidFill>
                <a:effectLst/>
                <a:latin typeface="charter"/>
              </a:rPr>
              <a:t> </a:t>
            </a:r>
            <a:r>
              <a:rPr lang="en-US" dirty="0"/>
              <a:t>The motivation behind Self-supervised learning is to learn useful representations of the data from </a:t>
            </a:r>
            <a:r>
              <a:rPr lang="en-US" dirty="0" err="1"/>
              <a:t>unlabelled</a:t>
            </a:r>
            <a:r>
              <a:rPr lang="en-US" dirty="0"/>
              <a:t> pool of data using self-supervision first and then fine-tune the representations with few labels for the supervised downstream task. The downstream task could be as simple as image classification or complex task such as semantic segmentation, object detection, etc.</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8151586" cy="654675"/>
          </a:xfrm>
        </p:spPr>
        <p:txBody>
          <a:bodyPr>
            <a:normAutofit fontScale="90000"/>
          </a:bodyPr>
          <a:lstStyle/>
          <a:p>
            <a:r>
              <a:rPr lang="en-US" dirty="0">
                <a:solidFill>
                  <a:srgbClr val="5DAAB0"/>
                </a:solidFill>
              </a:rPr>
              <a:t>Self –Supervised Contrastive Workflow</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2" y="941387"/>
            <a:ext cx="4810125"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B0E9626-90F8-1C91-D90B-F018E7921B50}"/>
              </a:ext>
            </a:extLst>
          </p:cNvPr>
          <p:cNvSpPr txBox="1"/>
          <p:nvPr/>
        </p:nvSpPr>
        <p:spPr>
          <a:xfrm>
            <a:off x="6257677" y="1192694"/>
            <a:ext cx="5403821" cy="5355312"/>
          </a:xfrm>
          <a:prstGeom prst="rect">
            <a:avLst/>
          </a:prstGeom>
          <a:noFill/>
        </p:spPr>
        <p:txBody>
          <a:bodyPr wrap="square" rtlCol="0">
            <a:spAutoFit/>
          </a:bodyPr>
          <a:lstStyle/>
          <a:p>
            <a:r>
              <a:rPr lang="en-IN" dirty="0"/>
              <a:t>Contrastive Self Supervised Learning</a:t>
            </a:r>
          </a:p>
          <a:p>
            <a:endParaRPr lang="en-IN" dirty="0"/>
          </a:p>
          <a:p>
            <a:r>
              <a:rPr lang="en-IN" dirty="0"/>
              <a:t>In contrastive learning the positive and negative images are processed by the same model</a:t>
            </a:r>
          </a:p>
          <a:p>
            <a:endParaRPr lang="en-IN" dirty="0"/>
          </a:p>
          <a:p>
            <a:r>
              <a:rPr lang="en-IN" dirty="0"/>
              <a:t>The basic intuition is that the embedding of images of the same class must to closer to embeddings of images with the same class than the other class</a:t>
            </a:r>
          </a:p>
          <a:p>
            <a:endParaRPr lang="en-IN" dirty="0"/>
          </a:p>
          <a:p>
            <a:r>
              <a:rPr lang="en-IN" dirty="0"/>
              <a:t>Using the above intuition we use different loss functions which represents the similarity between these two embeddings</a:t>
            </a:r>
          </a:p>
          <a:p>
            <a:endParaRPr lang="en-IN" dirty="0"/>
          </a:p>
          <a:p>
            <a:r>
              <a:rPr lang="en-IN" dirty="0"/>
              <a:t>Using this loss we back prop to the CNN encoder and updating the weights</a:t>
            </a:r>
          </a:p>
          <a:p>
            <a:endParaRPr lang="en-IN" dirty="0"/>
          </a:p>
          <a:p>
            <a:r>
              <a:rPr lang="en-IN" dirty="0"/>
              <a:t>The problem with using CSSL is they may reach trivial solutions or need large batches thus more RAM to process the negative samples</a:t>
            </a:r>
          </a:p>
        </p:txBody>
      </p:sp>
    </p:spTree>
    <p:extLst>
      <p:ext uri="{BB962C8B-B14F-4D97-AF65-F5344CB8AC3E}">
        <p14:creationId xmlns:p14="http://schemas.microsoft.com/office/powerpoint/2010/main" val="211842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8954668" cy="654675"/>
          </a:xfrm>
        </p:spPr>
        <p:txBody>
          <a:bodyPr>
            <a:normAutofit fontScale="90000"/>
          </a:bodyPr>
          <a:lstStyle/>
          <a:p>
            <a:r>
              <a:rPr lang="en-US" dirty="0">
                <a:solidFill>
                  <a:srgbClr val="5DAAB0"/>
                </a:solidFill>
              </a:rPr>
              <a:t>Self –Supervised Non Contrastive Workflow</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2" y="941387"/>
            <a:ext cx="4810125"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B0E9626-90F8-1C91-D90B-F018E7921B50}"/>
              </a:ext>
            </a:extLst>
          </p:cNvPr>
          <p:cNvSpPr txBox="1"/>
          <p:nvPr/>
        </p:nvSpPr>
        <p:spPr>
          <a:xfrm>
            <a:off x="6257677" y="1630016"/>
            <a:ext cx="5403821" cy="4247317"/>
          </a:xfrm>
          <a:prstGeom prst="rect">
            <a:avLst/>
          </a:prstGeom>
          <a:noFill/>
        </p:spPr>
        <p:txBody>
          <a:bodyPr wrap="square" rtlCol="0">
            <a:spAutoFit/>
          </a:bodyPr>
          <a:lstStyle/>
          <a:p>
            <a:r>
              <a:rPr lang="en-IN" dirty="0"/>
              <a:t>Contrastive Non Self Supervised Learning</a:t>
            </a:r>
          </a:p>
          <a:p>
            <a:endParaRPr lang="en-IN" dirty="0"/>
          </a:p>
          <a:p>
            <a:r>
              <a:rPr lang="en-IN" dirty="0"/>
              <a:t>In non contrastive learning only the positive samples are processed by the two different model</a:t>
            </a:r>
          </a:p>
          <a:p>
            <a:endParaRPr lang="en-IN" dirty="0"/>
          </a:p>
          <a:p>
            <a:r>
              <a:rPr lang="en-IN" dirty="0"/>
              <a:t>The 2 different models “Student Model” and “Teacher Model”</a:t>
            </a:r>
          </a:p>
          <a:p>
            <a:endParaRPr lang="en-IN" dirty="0"/>
          </a:p>
          <a:p>
            <a:r>
              <a:rPr lang="en-IN" dirty="0"/>
              <a:t>The updating of the weights is done by using distillation</a:t>
            </a:r>
          </a:p>
          <a:p>
            <a:endParaRPr lang="en-IN" dirty="0"/>
          </a:p>
          <a:p>
            <a:r>
              <a:rPr lang="en-IN" dirty="0"/>
              <a:t>The loss function is “closeness” between the embedding of the teacher and the student model</a:t>
            </a:r>
          </a:p>
          <a:p>
            <a:endParaRPr lang="en-IN" dirty="0"/>
          </a:p>
          <a:p>
            <a:endParaRPr lang="en-IN" dirty="0"/>
          </a:p>
        </p:txBody>
      </p:sp>
    </p:spTree>
    <p:extLst>
      <p:ext uri="{BB962C8B-B14F-4D97-AF65-F5344CB8AC3E}">
        <p14:creationId xmlns:p14="http://schemas.microsoft.com/office/powerpoint/2010/main" val="304141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10364897" cy="654675"/>
          </a:xfrm>
        </p:spPr>
        <p:txBody>
          <a:bodyPr>
            <a:normAutofit/>
          </a:bodyPr>
          <a:lstStyle/>
          <a:p>
            <a:r>
              <a:rPr lang="en-US" dirty="0">
                <a:solidFill>
                  <a:srgbClr val="5DAAB0"/>
                </a:solidFill>
              </a:rPr>
              <a:t>Self –Supervised Workflow Augmentation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97" y="1201003"/>
            <a:ext cx="10554555" cy="470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90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8160" y="524172"/>
            <a:ext cx="2578099" cy="803696"/>
          </a:xfrm>
        </p:spPr>
        <p:txBody>
          <a:bodyPr/>
          <a:lstStyle/>
          <a:p>
            <a:r>
              <a:rPr lang="en-US" dirty="0"/>
              <a:t>Agenda</a:t>
            </a:r>
          </a:p>
        </p:txBody>
      </p:sp>
      <p:sp>
        <p:nvSpPr>
          <p:cNvPr id="9" name="TextBox 8"/>
          <p:cNvSpPr txBox="1"/>
          <p:nvPr/>
        </p:nvSpPr>
        <p:spPr>
          <a:xfrm>
            <a:off x="757646" y="1698170"/>
            <a:ext cx="8783919" cy="5386090"/>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t>Explaining the existing systems and its drawbacks, therefore leading to our proposed systems.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Using self supervised approach to obtain the accurate results.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Using the algorithms to explain the self supervised algorithm idea approach.</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Representing the results obtained from the techniques used on the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lvl="1"/>
            <a:endParaRPr lang="en-US" dirty="0"/>
          </a:p>
          <a:p>
            <a:pPr lvl="1"/>
            <a:endParaRPr lang="en-US" dirty="0"/>
          </a:p>
          <a:p>
            <a:pPr lvl="1"/>
            <a:endParaRPr lang="en-US" dirty="0"/>
          </a:p>
          <a:p>
            <a:pPr lvl="1"/>
            <a:endParaRPr lang="en-IN" dirty="0"/>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339968"/>
            <a:ext cx="5205047" cy="584775"/>
          </a:xfrm>
          <a:prstGeom prst="rect">
            <a:avLst/>
          </a:prstGeom>
          <a:noFill/>
        </p:spPr>
        <p:txBody>
          <a:bodyPr wrap="square" rtlCol="0">
            <a:spAutoFit/>
          </a:bodyPr>
          <a:lstStyle/>
          <a:p>
            <a:r>
              <a:rPr lang="en-US" sz="3200" dirty="0">
                <a:solidFill>
                  <a:srgbClr val="5DAAB0"/>
                </a:solidFill>
              </a:rPr>
              <a:t>Self–Supervised Literature  </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3638129215"/>
              </p:ext>
            </p:extLst>
          </p:nvPr>
        </p:nvGraphicFramePr>
        <p:xfrm>
          <a:off x="211014" y="924743"/>
          <a:ext cx="11717129" cy="5694421"/>
        </p:xfrm>
        <a:graphic>
          <a:graphicData uri="http://schemas.openxmlformats.org/drawingml/2006/table">
            <a:tbl>
              <a:tblPr firstRow="1" bandRow="1">
                <a:tableStyleId>{5C22544A-7EE6-4342-B048-85BDC9FD1C3A}</a:tableStyleId>
              </a:tblPr>
              <a:tblGrid>
                <a:gridCol w="2302938">
                  <a:extLst>
                    <a:ext uri="{9D8B030D-6E8A-4147-A177-3AD203B41FA5}">
                      <a16:colId xmlns:a16="http://schemas.microsoft.com/office/drawing/2014/main" val="20000"/>
                    </a:ext>
                  </a:extLst>
                </a:gridCol>
                <a:gridCol w="2302938">
                  <a:extLst>
                    <a:ext uri="{9D8B030D-6E8A-4147-A177-3AD203B41FA5}">
                      <a16:colId xmlns:a16="http://schemas.microsoft.com/office/drawing/2014/main" val="20001"/>
                    </a:ext>
                  </a:extLst>
                </a:gridCol>
                <a:gridCol w="2302938">
                  <a:extLst>
                    <a:ext uri="{9D8B030D-6E8A-4147-A177-3AD203B41FA5}">
                      <a16:colId xmlns:a16="http://schemas.microsoft.com/office/drawing/2014/main" val="20002"/>
                    </a:ext>
                  </a:extLst>
                </a:gridCol>
                <a:gridCol w="2302938">
                  <a:extLst>
                    <a:ext uri="{9D8B030D-6E8A-4147-A177-3AD203B41FA5}">
                      <a16:colId xmlns:a16="http://schemas.microsoft.com/office/drawing/2014/main" val="2309602095"/>
                    </a:ext>
                  </a:extLst>
                </a:gridCol>
                <a:gridCol w="2505377">
                  <a:extLst>
                    <a:ext uri="{9D8B030D-6E8A-4147-A177-3AD203B41FA5}">
                      <a16:colId xmlns:a16="http://schemas.microsoft.com/office/drawing/2014/main" val="20003"/>
                    </a:ext>
                  </a:extLst>
                </a:gridCol>
              </a:tblGrid>
              <a:tr h="640175">
                <a:tc>
                  <a:txBody>
                    <a:bodyPr/>
                    <a:lstStyle/>
                    <a:p>
                      <a:pPr algn="ctr"/>
                      <a:r>
                        <a:rPr lang="en-US" dirty="0"/>
                        <a:t>Title</a:t>
                      </a:r>
                      <a:endParaRPr lang="en-IN" dirty="0"/>
                    </a:p>
                  </a:txBody>
                  <a:tcPr/>
                </a:tc>
                <a:tc>
                  <a:txBody>
                    <a:bodyPr/>
                    <a:lstStyle/>
                    <a:p>
                      <a:pPr algn="ctr"/>
                      <a:r>
                        <a:rPr lang="en-US" dirty="0"/>
                        <a:t>Year of Publication</a:t>
                      </a:r>
                      <a:endParaRPr lang="en-IN" dirty="0"/>
                    </a:p>
                  </a:txBody>
                  <a:tcPr/>
                </a:tc>
                <a:tc>
                  <a:txBody>
                    <a:bodyPr/>
                    <a:lstStyle/>
                    <a:p>
                      <a:pPr algn="ctr"/>
                      <a:r>
                        <a:rPr lang="en-US" dirty="0"/>
                        <a:t>Model</a:t>
                      </a:r>
                      <a:endParaRPr lang="en-IN" dirty="0"/>
                    </a:p>
                  </a:txBody>
                  <a:tcPr/>
                </a:tc>
                <a:tc>
                  <a:txBody>
                    <a:bodyPr/>
                    <a:lstStyle/>
                    <a:p>
                      <a:pPr algn="ctr"/>
                      <a:r>
                        <a:rPr lang="en-IN" dirty="0"/>
                        <a:t>Methods</a:t>
                      </a:r>
                    </a:p>
                  </a:txBody>
                  <a:tcPr/>
                </a:tc>
                <a:tc>
                  <a:txBody>
                    <a:bodyPr/>
                    <a:lstStyle/>
                    <a:p>
                      <a:pPr algn="ctr"/>
                      <a:r>
                        <a:rPr lang="en-US" dirty="0"/>
                        <a:t>Advantages</a:t>
                      </a:r>
                      <a:r>
                        <a:rPr lang="en-US" baseline="0" dirty="0"/>
                        <a:t> / Limitations</a:t>
                      </a:r>
                      <a:endParaRPr lang="en-IN" dirty="0"/>
                    </a:p>
                  </a:txBody>
                  <a:tcPr/>
                </a:tc>
                <a:extLst>
                  <a:ext uri="{0D108BD9-81ED-4DB2-BD59-A6C34878D82A}">
                    <a16:rowId xmlns:a16="http://schemas.microsoft.com/office/drawing/2014/main" val="10000"/>
                  </a:ext>
                </a:extLst>
              </a:tr>
              <a:tr h="2527123">
                <a:tc>
                  <a:txBody>
                    <a:bodyPr/>
                    <a:lstStyle/>
                    <a:p>
                      <a:pPr algn="ctr"/>
                      <a:r>
                        <a:rPr lang="en-US" dirty="0"/>
                        <a:t>A Simple Framework for Contrastive Learning of Visual Representations</a:t>
                      </a:r>
                      <a:endParaRPr lang="en-IN" dirty="0"/>
                    </a:p>
                  </a:txBody>
                  <a:tcPr/>
                </a:tc>
                <a:tc>
                  <a:txBody>
                    <a:bodyPr/>
                    <a:lstStyle/>
                    <a:p>
                      <a:pPr algn="ctr"/>
                      <a:r>
                        <a:rPr lang="en-IN" dirty="0"/>
                        <a:t>ICML 2020 </a:t>
                      </a:r>
                    </a:p>
                  </a:txBody>
                  <a:tcPr/>
                </a:tc>
                <a:tc>
                  <a:txBody>
                    <a:bodyPr/>
                    <a:lstStyle/>
                    <a:p>
                      <a:pPr algn="ctr"/>
                      <a:r>
                        <a:rPr lang="en-US" dirty="0" err="1"/>
                        <a:t>SimCLR</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IN" dirty="0"/>
                    </a:p>
                  </a:txBody>
                  <a:tcPr/>
                </a:tc>
                <a:tc>
                  <a:txBody>
                    <a:bodyPr/>
                    <a:lstStyle/>
                    <a:p>
                      <a:pPr algn="ctr"/>
                      <a:r>
                        <a:rPr lang="en-US" b="1" dirty="0"/>
                        <a:t>Advantages</a:t>
                      </a:r>
                    </a:p>
                    <a:p>
                      <a:pPr algn="ctr"/>
                      <a:r>
                        <a:rPr lang="en-US" b="0" dirty="0"/>
                        <a:t>Simple</a:t>
                      </a:r>
                      <a:r>
                        <a:rPr lang="en-US" b="0" baseline="0" dirty="0"/>
                        <a:t> Framework</a:t>
                      </a:r>
                    </a:p>
                    <a:p>
                      <a:pPr algn="ctr"/>
                      <a:endParaRPr lang="en-US" b="0" baseline="0" dirty="0"/>
                    </a:p>
                    <a:p>
                      <a:pPr algn="ctr"/>
                      <a:r>
                        <a:rPr lang="en-US" b="1" baseline="0" dirty="0"/>
                        <a:t>Disadvantages</a:t>
                      </a:r>
                    </a:p>
                    <a:p>
                      <a:pPr algn="ctr"/>
                      <a:r>
                        <a:rPr lang="en-US" b="0" baseline="0" dirty="0"/>
                        <a:t>Needs more negative Samples and more memory</a:t>
                      </a:r>
                      <a:endParaRPr lang="en-US" b="0" dirty="0"/>
                    </a:p>
                    <a:p>
                      <a:pPr algn="ctr"/>
                      <a:endParaRPr lang="en-IN" dirty="0"/>
                    </a:p>
                  </a:txBody>
                  <a:tcPr/>
                </a:tc>
                <a:extLst>
                  <a:ext uri="{0D108BD9-81ED-4DB2-BD59-A6C34878D82A}">
                    <a16:rowId xmlns:a16="http://schemas.microsoft.com/office/drawing/2014/main" val="10001"/>
                  </a:ext>
                </a:extLst>
              </a:tr>
              <a:tr h="25271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Barlow Twins: Self-Supervised Learning via Redundancy Reduction</a:t>
                      </a:r>
                    </a:p>
                    <a:p>
                      <a:pPr algn="ctr"/>
                      <a:endParaRPr lang="en-IN" dirty="0"/>
                    </a:p>
                  </a:txBody>
                  <a:tcPr/>
                </a:tc>
                <a:tc>
                  <a:txBody>
                    <a:bodyPr/>
                    <a:lstStyle/>
                    <a:p>
                      <a:pPr algn="ctr"/>
                      <a:r>
                        <a:rPr lang="en-IN" sz="1800" b="0" i="0" kern="1200" dirty="0">
                          <a:solidFill>
                            <a:schemeClr val="dk1"/>
                          </a:solidFill>
                          <a:effectLst/>
                          <a:latin typeface="+mn-lt"/>
                          <a:ea typeface="+mn-ea"/>
                          <a:cs typeface="+mn-cs"/>
                        </a:rPr>
                        <a:t>Mar 2021</a:t>
                      </a:r>
                      <a:endParaRPr lang="en-IN" dirty="0"/>
                    </a:p>
                  </a:txBody>
                  <a:tcPr/>
                </a:tc>
                <a:tc>
                  <a:txBody>
                    <a:bodyPr/>
                    <a:lstStyle/>
                    <a:p>
                      <a:pPr algn="ctr"/>
                      <a:r>
                        <a:rPr lang="en-US" dirty="0"/>
                        <a:t>Barlow</a:t>
                      </a:r>
                      <a:r>
                        <a:rPr lang="en-US" baseline="0" dirty="0"/>
                        <a:t> Twins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US" baseline="0" dirty="0"/>
                    </a:p>
                  </a:txBody>
                  <a:tcPr/>
                </a:tc>
                <a:tc>
                  <a:txBody>
                    <a:bodyPr/>
                    <a:lstStyle/>
                    <a:p>
                      <a:pPr algn="ctr"/>
                      <a:r>
                        <a:rPr lang="en-US" b="1" dirty="0"/>
                        <a:t>Advantages</a:t>
                      </a:r>
                    </a:p>
                    <a:p>
                      <a:pPr algn="ctr"/>
                      <a:r>
                        <a:rPr lang="en-US" b="0" baseline="0" dirty="0"/>
                        <a:t>Less dependent on Augmentation </a:t>
                      </a:r>
                    </a:p>
                    <a:p>
                      <a:pPr algn="ctr"/>
                      <a:endParaRPr lang="en-US" b="0" baseline="0" dirty="0"/>
                    </a:p>
                    <a:p>
                      <a:pPr algn="ctr"/>
                      <a:r>
                        <a:rPr lang="en-US" b="1" baseline="0" dirty="0"/>
                        <a:t>Disadvantages</a:t>
                      </a:r>
                    </a:p>
                    <a:p>
                      <a:pPr algn="ctr"/>
                      <a:r>
                        <a:rPr lang="en-US" b="0" baseline="0" dirty="0"/>
                        <a:t>Dimensionality collapse and trivial solution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4503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339968"/>
            <a:ext cx="5205047" cy="584775"/>
          </a:xfrm>
          <a:prstGeom prst="rect">
            <a:avLst/>
          </a:prstGeom>
          <a:noFill/>
        </p:spPr>
        <p:txBody>
          <a:bodyPr wrap="square" rtlCol="0">
            <a:spAutoFit/>
          </a:bodyPr>
          <a:lstStyle/>
          <a:p>
            <a:r>
              <a:rPr lang="en-US" sz="3200" dirty="0">
                <a:solidFill>
                  <a:srgbClr val="5DAAB0"/>
                </a:solidFill>
              </a:rPr>
              <a:t>Self–Supervised Literature  </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2952300518"/>
              </p:ext>
            </p:extLst>
          </p:nvPr>
        </p:nvGraphicFramePr>
        <p:xfrm>
          <a:off x="211014" y="924743"/>
          <a:ext cx="11717129" cy="5894249"/>
        </p:xfrm>
        <a:graphic>
          <a:graphicData uri="http://schemas.openxmlformats.org/drawingml/2006/table">
            <a:tbl>
              <a:tblPr firstRow="1" bandRow="1">
                <a:tableStyleId>{5C22544A-7EE6-4342-B048-85BDC9FD1C3A}</a:tableStyleId>
              </a:tblPr>
              <a:tblGrid>
                <a:gridCol w="2302938">
                  <a:extLst>
                    <a:ext uri="{9D8B030D-6E8A-4147-A177-3AD203B41FA5}">
                      <a16:colId xmlns:a16="http://schemas.microsoft.com/office/drawing/2014/main" val="20000"/>
                    </a:ext>
                  </a:extLst>
                </a:gridCol>
                <a:gridCol w="2302938">
                  <a:extLst>
                    <a:ext uri="{9D8B030D-6E8A-4147-A177-3AD203B41FA5}">
                      <a16:colId xmlns:a16="http://schemas.microsoft.com/office/drawing/2014/main" val="20001"/>
                    </a:ext>
                  </a:extLst>
                </a:gridCol>
                <a:gridCol w="2302938">
                  <a:extLst>
                    <a:ext uri="{9D8B030D-6E8A-4147-A177-3AD203B41FA5}">
                      <a16:colId xmlns:a16="http://schemas.microsoft.com/office/drawing/2014/main" val="20002"/>
                    </a:ext>
                  </a:extLst>
                </a:gridCol>
                <a:gridCol w="2302938">
                  <a:extLst>
                    <a:ext uri="{9D8B030D-6E8A-4147-A177-3AD203B41FA5}">
                      <a16:colId xmlns:a16="http://schemas.microsoft.com/office/drawing/2014/main" val="147974372"/>
                    </a:ext>
                  </a:extLst>
                </a:gridCol>
                <a:gridCol w="2505377">
                  <a:extLst>
                    <a:ext uri="{9D8B030D-6E8A-4147-A177-3AD203B41FA5}">
                      <a16:colId xmlns:a16="http://schemas.microsoft.com/office/drawing/2014/main" val="20003"/>
                    </a:ext>
                  </a:extLst>
                </a:gridCol>
              </a:tblGrid>
              <a:tr h="612919">
                <a:tc>
                  <a:txBody>
                    <a:bodyPr/>
                    <a:lstStyle/>
                    <a:p>
                      <a:pPr algn="ctr"/>
                      <a:r>
                        <a:rPr lang="en-US" dirty="0"/>
                        <a:t>Title</a:t>
                      </a:r>
                      <a:endParaRPr lang="en-IN" dirty="0"/>
                    </a:p>
                  </a:txBody>
                  <a:tcPr/>
                </a:tc>
                <a:tc>
                  <a:txBody>
                    <a:bodyPr/>
                    <a:lstStyle/>
                    <a:p>
                      <a:pPr algn="ctr"/>
                      <a:r>
                        <a:rPr lang="en-US" dirty="0"/>
                        <a:t>Year of Publication</a:t>
                      </a:r>
                      <a:endParaRPr lang="en-IN" dirty="0"/>
                    </a:p>
                  </a:txBody>
                  <a:tcPr/>
                </a:tc>
                <a:tc>
                  <a:txBody>
                    <a:bodyPr/>
                    <a:lstStyle/>
                    <a:p>
                      <a:pPr algn="ctr"/>
                      <a:r>
                        <a:rPr lang="en-US" dirty="0"/>
                        <a:t>Model</a:t>
                      </a:r>
                      <a:endParaRPr lang="en-IN" dirty="0"/>
                    </a:p>
                  </a:txBody>
                  <a:tcPr/>
                </a:tc>
                <a:tc>
                  <a:txBody>
                    <a:bodyPr/>
                    <a:lstStyle/>
                    <a:p>
                      <a:pPr algn="ctr"/>
                      <a:r>
                        <a:rPr lang="en-IN" dirty="0"/>
                        <a:t>Method</a:t>
                      </a:r>
                    </a:p>
                  </a:txBody>
                  <a:tcPr/>
                </a:tc>
                <a:tc>
                  <a:txBody>
                    <a:bodyPr/>
                    <a:lstStyle/>
                    <a:p>
                      <a:pPr algn="ctr"/>
                      <a:r>
                        <a:rPr lang="en-US" dirty="0"/>
                        <a:t>Advantages</a:t>
                      </a:r>
                      <a:r>
                        <a:rPr lang="en-US" baseline="0" dirty="0"/>
                        <a:t> / Limitations</a:t>
                      </a:r>
                      <a:endParaRPr lang="en-IN" dirty="0"/>
                    </a:p>
                  </a:txBody>
                  <a:tcPr/>
                </a:tc>
                <a:extLst>
                  <a:ext uri="{0D108BD9-81ED-4DB2-BD59-A6C34878D82A}">
                    <a16:rowId xmlns:a16="http://schemas.microsoft.com/office/drawing/2014/main" val="10000"/>
                  </a:ext>
                </a:extLst>
              </a:tr>
              <a:tr h="2713953">
                <a:tc>
                  <a:txBody>
                    <a:bodyPr/>
                    <a:lstStyle/>
                    <a:p>
                      <a:pPr algn="ctr"/>
                      <a:r>
                        <a:rPr lang="en-US" dirty="0"/>
                        <a:t>Unsupervised Learning of Visual Features by Contrasting Cluster Assignments</a:t>
                      </a:r>
                      <a:endParaRPr lang="en-IN" dirty="0"/>
                    </a:p>
                  </a:txBody>
                  <a:tcPr/>
                </a:tc>
                <a:tc>
                  <a:txBody>
                    <a:bodyPr/>
                    <a:lstStyle/>
                    <a:p>
                      <a:pPr algn="ctr"/>
                      <a:r>
                        <a:rPr lang="en-IN" dirty="0" err="1"/>
                        <a:t>NeurIPS</a:t>
                      </a:r>
                      <a:r>
                        <a:rPr lang="en-IN" dirty="0"/>
                        <a:t> 2020</a:t>
                      </a:r>
                    </a:p>
                  </a:txBody>
                  <a:tcPr/>
                </a:tc>
                <a:tc>
                  <a:txBody>
                    <a:bodyPr/>
                    <a:lstStyle/>
                    <a:p>
                      <a:pPr algn="ctr"/>
                      <a:r>
                        <a:rPr lang="en-US" dirty="0" err="1"/>
                        <a:t>SWaV</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IN" dirty="0"/>
                    </a:p>
                  </a:txBody>
                  <a:tcPr/>
                </a:tc>
                <a:tc>
                  <a:txBody>
                    <a:bodyPr/>
                    <a:lstStyle/>
                    <a:p>
                      <a:pPr algn="ctr"/>
                      <a:r>
                        <a:rPr lang="en-US" b="1" dirty="0"/>
                        <a:t>Advantages</a:t>
                      </a:r>
                    </a:p>
                    <a:p>
                      <a:pPr algn="ctr"/>
                      <a:r>
                        <a:rPr lang="en-US" b="0" baseline="0" dirty="0"/>
                        <a:t>Clusters the Embedding's for a better loss function</a:t>
                      </a:r>
                    </a:p>
                    <a:p>
                      <a:pPr algn="ctr"/>
                      <a:endParaRPr lang="en-US" b="0" baseline="0" dirty="0"/>
                    </a:p>
                    <a:p>
                      <a:pPr algn="ctr"/>
                      <a:r>
                        <a:rPr lang="en-US" b="1" baseline="0" dirty="0"/>
                        <a:t>Disadvantages</a:t>
                      </a:r>
                    </a:p>
                    <a:p>
                      <a:pPr algn="ctr"/>
                      <a:r>
                        <a:rPr lang="en-US" b="0" baseline="0" dirty="0"/>
                        <a:t>Needs more negative Samples and more memory</a:t>
                      </a:r>
                      <a:endParaRPr lang="en-US" b="0" dirty="0"/>
                    </a:p>
                    <a:p>
                      <a:pPr algn="ctr"/>
                      <a:endParaRPr lang="en-IN" dirty="0"/>
                    </a:p>
                  </a:txBody>
                  <a:tcPr/>
                </a:tc>
                <a:extLst>
                  <a:ext uri="{0D108BD9-81ED-4DB2-BD59-A6C34878D82A}">
                    <a16:rowId xmlns:a16="http://schemas.microsoft.com/office/drawing/2014/main" val="10001"/>
                  </a:ext>
                </a:extLst>
              </a:tr>
              <a:tr h="2419529">
                <a:tc>
                  <a:txBody>
                    <a:bodyPr/>
                    <a:lstStyle/>
                    <a:p>
                      <a:r>
                        <a:rPr lang="en-US" sz="1800" b="0" i="0" kern="1200" dirty="0">
                          <a:solidFill>
                            <a:schemeClr val="dk1"/>
                          </a:solidFill>
                          <a:effectLst/>
                          <a:latin typeface="+mn-lt"/>
                          <a:ea typeface="+mn-ea"/>
                          <a:cs typeface="+mn-cs"/>
                        </a:rPr>
                        <a:t>Emerging Properties in Self-Supervised Vision Transformers</a:t>
                      </a:r>
                    </a:p>
                    <a:p>
                      <a:pPr algn="ctr"/>
                      <a:endParaRPr lang="en-IN" dirty="0"/>
                    </a:p>
                  </a:txBody>
                  <a:tcPr/>
                </a:tc>
                <a:tc>
                  <a:txBody>
                    <a:bodyPr/>
                    <a:lstStyle/>
                    <a:p>
                      <a:pPr algn="ctr"/>
                      <a:r>
                        <a:rPr lang="en-IN" dirty="0"/>
                        <a:t>ICCV 2021 </a:t>
                      </a:r>
                    </a:p>
                  </a:txBody>
                  <a:tcPr/>
                </a:tc>
                <a:tc>
                  <a:txBody>
                    <a:bodyPr/>
                    <a:lstStyle/>
                    <a:p>
                      <a:pPr algn="ctr"/>
                      <a:r>
                        <a:rPr lang="en-US" baseline="0" dirty="0"/>
                        <a:t>DINO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Non Contrastive Method</a:t>
                      </a:r>
                    </a:p>
                    <a:p>
                      <a:pPr algn="ctr"/>
                      <a:endParaRPr lang="en-US" baseline="0" dirty="0"/>
                    </a:p>
                  </a:txBody>
                  <a:tcPr/>
                </a:tc>
                <a:tc>
                  <a:txBody>
                    <a:bodyPr/>
                    <a:lstStyle/>
                    <a:p>
                      <a:pPr algn="ctr"/>
                      <a:r>
                        <a:rPr lang="en-US" b="1" dirty="0"/>
                        <a:t>Advantages</a:t>
                      </a:r>
                    </a:p>
                    <a:p>
                      <a:pPr algn="ctr"/>
                      <a:r>
                        <a:rPr lang="en-US" b="0" baseline="0" dirty="0"/>
                        <a:t>Does not Need negative samples</a:t>
                      </a:r>
                    </a:p>
                    <a:p>
                      <a:pPr algn="ctr"/>
                      <a:r>
                        <a:rPr lang="en-US" b="1" baseline="0" dirty="0"/>
                        <a:t>Disadvantages</a:t>
                      </a:r>
                    </a:p>
                    <a:p>
                      <a:pPr algn="ctr"/>
                      <a:r>
                        <a:rPr lang="en-US" b="0" baseline="0" dirty="0"/>
                        <a:t>Scales badly with higher dimensions.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944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title"/>
          </p:nvPr>
        </p:nvSpPr>
        <p:spPr/>
        <p:txBody>
          <a:bodyPr/>
          <a:lstStyle/>
          <a:p>
            <a:r>
              <a:rPr lang="en-US"/>
              <a:t>UML Diagrams</a:t>
            </a:r>
            <a:br>
              <a:rPr lang="en-US"/>
            </a:br>
            <a:endParaRPr lang="en-US"/>
          </a:p>
        </p:txBody>
      </p:sp>
      <p:sp>
        <p:nvSpPr>
          <p:cNvPr id="4" name="Text Placeholder 3"/>
          <p:cNvSpPr>
            <a:spLocks noGrp="1"/>
          </p:cNvSpPr>
          <p:nvPr>
            <p:ph type="body" sz="quarter" idx="14"/>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lstStyle/>
          <a:p>
            <a:r>
              <a:rPr lang="en-US" dirty="0">
                <a:solidFill>
                  <a:srgbClr val="5DAAB0"/>
                </a:solidFill>
              </a:rPr>
              <a:t>Use Case Diagram</a:t>
            </a:r>
          </a:p>
        </p:txBody>
      </p:sp>
      <p:pic>
        <p:nvPicPr>
          <p:cNvPr id="5" name="Picture 4" descr="use case diagram mini"/>
          <p:cNvPicPr>
            <a:picLocks noChangeAspect="1"/>
          </p:cNvPicPr>
          <p:nvPr/>
        </p:nvPicPr>
        <p:blipFill>
          <a:blip r:embed="rId3"/>
          <a:stretch>
            <a:fillRect/>
          </a:stretch>
        </p:blipFill>
        <p:spPr>
          <a:xfrm>
            <a:off x="4431030" y="1540510"/>
            <a:ext cx="7029450" cy="5038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normAutofit/>
          </a:bodyPr>
          <a:lstStyle/>
          <a:p>
            <a:r>
              <a:rPr lang="en-US" dirty="0">
                <a:solidFill>
                  <a:srgbClr val="5DAAB0"/>
                </a:solidFill>
              </a:rPr>
              <a:t>Data Flow Diagram</a:t>
            </a:r>
          </a:p>
        </p:txBody>
      </p:sp>
      <p:pic>
        <p:nvPicPr>
          <p:cNvPr id="2" name="Picture 1" descr="DFDDiagram1"/>
          <p:cNvPicPr>
            <a:picLocks noChangeAspect="1"/>
          </p:cNvPicPr>
          <p:nvPr/>
        </p:nvPicPr>
        <p:blipFill>
          <a:blip r:embed="rId3"/>
          <a:stretch>
            <a:fillRect/>
          </a:stretch>
        </p:blipFill>
        <p:spPr>
          <a:xfrm>
            <a:off x="5837555" y="931232"/>
            <a:ext cx="5419725" cy="51911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lstStyle/>
          <a:p>
            <a:r>
              <a:rPr lang="en-US" dirty="0">
                <a:solidFill>
                  <a:srgbClr val="5DAAB0"/>
                </a:solidFill>
              </a:rPr>
              <a:t>Sequence Diagram</a:t>
            </a:r>
          </a:p>
        </p:txBody>
      </p:sp>
      <p:pic>
        <p:nvPicPr>
          <p:cNvPr id="3" name="Picture 2" descr="SequenceDiagram1"/>
          <p:cNvPicPr>
            <a:picLocks noChangeAspect="1"/>
          </p:cNvPicPr>
          <p:nvPr/>
        </p:nvPicPr>
        <p:blipFill>
          <a:blip r:embed="rId3"/>
          <a:stretch>
            <a:fillRect/>
          </a:stretch>
        </p:blipFill>
        <p:spPr>
          <a:xfrm>
            <a:off x="5699125" y="1442720"/>
            <a:ext cx="5670550" cy="49053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4D52236-9CBD-EF89-236B-0C94F53F75A5}"/>
              </a:ext>
            </a:extLst>
          </p:cNvPr>
          <p:cNvSpPr>
            <a:spLocks noGrp="1"/>
          </p:cNvSpPr>
          <p:nvPr>
            <p:ph type="pic" sz="quarter" idx="15"/>
          </p:nvPr>
        </p:nvSpPr>
        <p:spPr/>
      </p:sp>
      <p:sp>
        <p:nvSpPr>
          <p:cNvPr id="3" name="Title 2">
            <a:extLst>
              <a:ext uri="{FF2B5EF4-FFF2-40B4-BE49-F238E27FC236}">
                <a16:creationId xmlns:a16="http://schemas.microsoft.com/office/drawing/2014/main" id="{A07B76F4-BCFE-6E4F-404F-801C2856028F}"/>
              </a:ext>
            </a:extLst>
          </p:cNvPr>
          <p:cNvSpPr>
            <a:spLocks noGrp="1"/>
          </p:cNvSpPr>
          <p:nvPr>
            <p:ph type="title"/>
          </p:nvPr>
        </p:nvSpPr>
        <p:spPr/>
        <p:txBody>
          <a:bodyPr/>
          <a:lstStyle/>
          <a:p>
            <a:r>
              <a:rPr lang="en-IN" dirty="0"/>
              <a:t>Results</a:t>
            </a:r>
          </a:p>
        </p:txBody>
      </p:sp>
      <p:sp>
        <p:nvSpPr>
          <p:cNvPr id="4" name="Text Placeholder 3">
            <a:extLst>
              <a:ext uri="{FF2B5EF4-FFF2-40B4-BE49-F238E27FC236}">
                <a16:creationId xmlns:a16="http://schemas.microsoft.com/office/drawing/2014/main" id="{D1796270-E069-51BC-8C85-47DEC707A66C}"/>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288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Experiments</a:t>
            </a:r>
          </a:p>
        </p:txBody>
      </p:sp>
      <p:sp>
        <p:nvSpPr>
          <p:cNvPr id="2" name="TextBox 1">
            <a:extLst>
              <a:ext uri="{FF2B5EF4-FFF2-40B4-BE49-F238E27FC236}">
                <a16:creationId xmlns:a16="http://schemas.microsoft.com/office/drawing/2014/main" id="{A7C8A4B5-A7AA-439C-AD3B-0B6F098CB38A}"/>
              </a:ext>
            </a:extLst>
          </p:cNvPr>
          <p:cNvSpPr txBox="1"/>
          <p:nvPr/>
        </p:nvSpPr>
        <p:spPr>
          <a:xfrm>
            <a:off x="445273" y="1144988"/>
            <a:ext cx="6106602" cy="4247317"/>
          </a:xfrm>
          <a:prstGeom prst="rect">
            <a:avLst/>
          </a:prstGeom>
          <a:noFill/>
        </p:spPr>
        <p:txBody>
          <a:bodyPr wrap="square" rtlCol="0">
            <a:spAutoFit/>
          </a:bodyPr>
          <a:lstStyle/>
          <a:p>
            <a:r>
              <a:rPr lang="en-IN" dirty="0"/>
              <a:t>We performed the above shown techniques on 2 diabetic retinopathy datasets</a:t>
            </a:r>
          </a:p>
          <a:p>
            <a:endParaRPr lang="en-IN" dirty="0"/>
          </a:p>
          <a:p>
            <a:pPr marL="342900" indent="-342900">
              <a:buAutoNum type="arabicPeriod"/>
            </a:pPr>
            <a:r>
              <a:rPr lang="en-IN" dirty="0"/>
              <a:t>Aptos (contains 3662 images)</a:t>
            </a:r>
          </a:p>
          <a:p>
            <a:pPr marL="342900" indent="-342900">
              <a:buAutoNum type="arabicPeriod"/>
            </a:pPr>
            <a:r>
              <a:rPr lang="en-IN" dirty="0" err="1"/>
              <a:t>Eyepacs</a:t>
            </a:r>
            <a:r>
              <a:rPr lang="en-IN" dirty="0"/>
              <a:t> (contains 30,000 images)</a:t>
            </a:r>
          </a:p>
          <a:p>
            <a:pPr marL="342900" indent="-342900">
              <a:buAutoNum type="arabicPeriod"/>
            </a:pPr>
            <a:endParaRPr lang="en-IN" dirty="0"/>
          </a:p>
          <a:p>
            <a:pPr marL="342900" indent="-342900">
              <a:buAutoNum type="arabicPeriod"/>
            </a:pPr>
            <a:endParaRPr lang="en-IN" dirty="0"/>
          </a:p>
          <a:p>
            <a:r>
              <a:rPr lang="en-IN" dirty="0"/>
              <a:t>We first train the model with </a:t>
            </a:r>
            <a:r>
              <a:rPr lang="en-IN" dirty="0" err="1"/>
              <a:t>imagenet</a:t>
            </a:r>
            <a:r>
              <a:rPr lang="en-IN" dirty="0"/>
              <a:t> initialization on the datasets and then finetune to get the maximum accuracy for the given problem</a:t>
            </a:r>
          </a:p>
          <a:p>
            <a:endParaRPr lang="en-IN" dirty="0"/>
          </a:p>
          <a:p>
            <a:r>
              <a:rPr lang="en-IN" dirty="0"/>
              <a:t>And comparing the accuracy to supervised techniques</a:t>
            </a:r>
          </a:p>
          <a:p>
            <a:endParaRPr lang="en-IN" dirty="0"/>
          </a:p>
          <a:p>
            <a:r>
              <a:rPr lang="en-IN" dirty="0"/>
              <a:t>Using </a:t>
            </a:r>
            <a:r>
              <a:rPr lang="en-IN" dirty="0" err="1"/>
              <a:t>Eyepacs</a:t>
            </a:r>
            <a:r>
              <a:rPr lang="en-IN" dirty="0"/>
              <a:t> (30k images) also shows how easily it is scalable to more data</a:t>
            </a:r>
          </a:p>
        </p:txBody>
      </p:sp>
      <p:pic>
        <p:nvPicPr>
          <p:cNvPr id="3" name="Picture Placeholder 4">
            <a:extLst>
              <a:ext uri="{FF2B5EF4-FFF2-40B4-BE49-F238E27FC236}">
                <a16:creationId xmlns:a16="http://schemas.microsoft.com/office/drawing/2014/main" id="{7CBF12F9-5AAC-DC94-F4FC-EF379F56B554}"/>
              </a:ext>
            </a:extLst>
          </p:cNvPr>
          <p:cNvPicPr>
            <a:picLocks noChangeAspect="1"/>
          </p:cNvPicPr>
          <p:nvPr/>
        </p:nvPicPr>
        <p:blipFill>
          <a:blip r:embed="rId3"/>
          <a:srcRect l="24540" r="24540"/>
          <a:stretch>
            <a:fillRect/>
          </a:stretch>
        </p:blipFill>
        <p:spPr>
          <a:xfrm>
            <a:off x="7044856" y="-87464"/>
            <a:ext cx="5147144" cy="6858000"/>
          </a:xfrm>
          <a:prstGeom prst="rect">
            <a:avLst/>
          </a:prstGeom>
        </p:spPr>
      </p:pic>
    </p:spTree>
    <p:extLst>
      <p:ext uri="{BB962C8B-B14F-4D97-AF65-F5344CB8AC3E}">
        <p14:creationId xmlns:p14="http://schemas.microsoft.com/office/powerpoint/2010/main" val="216029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Aptos Linear Eval</a:t>
            </a:r>
          </a:p>
        </p:txBody>
      </p:sp>
      <p:pic>
        <p:nvPicPr>
          <p:cNvPr id="5" name="Picture 4">
            <a:extLst>
              <a:ext uri="{FF2B5EF4-FFF2-40B4-BE49-F238E27FC236}">
                <a16:creationId xmlns:a16="http://schemas.microsoft.com/office/drawing/2014/main" id="{48F691C9-9269-605D-6A63-08E21778A158}"/>
              </a:ext>
            </a:extLst>
          </p:cNvPr>
          <p:cNvPicPr>
            <a:picLocks noChangeAspect="1"/>
          </p:cNvPicPr>
          <p:nvPr/>
        </p:nvPicPr>
        <p:blipFill>
          <a:blip r:embed="rId3"/>
          <a:stretch>
            <a:fillRect/>
          </a:stretch>
        </p:blipFill>
        <p:spPr>
          <a:xfrm>
            <a:off x="157527" y="908365"/>
            <a:ext cx="5216446" cy="3711343"/>
          </a:xfrm>
          <a:prstGeom prst="rect">
            <a:avLst/>
          </a:prstGeom>
        </p:spPr>
      </p:pic>
      <p:pic>
        <p:nvPicPr>
          <p:cNvPr id="3" name="Picture 2">
            <a:extLst>
              <a:ext uri="{FF2B5EF4-FFF2-40B4-BE49-F238E27FC236}">
                <a16:creationId xmlns:a16="http://schemas.microsoft.com/office/drawing/2014/main" id="{DD4CFD41-8B2B-3366-51B9-098B69C22B2F}"/>
              </a:ext>
            </a:extLst>
          </p:cNvPr>
          <p:cNvPicPr>
            <a:picLocks noChangeAspect="1"/>
          </p:cNvPicPr>
          <p:nvPr/>
        </p:nvPicPr>
        <p:blipFill>
          <a:blip r:embed="rId4"/>
          <a:stretch>
            <a:fillRect/>
          </a:stretch>
        </p:blipFill>
        <p:spPr>
          <a:xfrm>
            <a:off x="5883964" y="2385748"/>
            <a:ext cx="6028965" cy="4289425"/>
          </a:xfrm>
          <a:prstGeom prst="rect">
            <a:avLst/>
          </a:prstGeom>
        </p:spPr>
      </p:pic>
    </p:spTree>
    <p:extLst>
      <p:ext uri="{BB962C8B-B14F-4D97-AF65-F5344CB8AC3E}">
        <p14:creationId xmlns:p14="http://schemas.microsoft.com/office/powerpoint/2010/main" val="190405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Aptos Fine Tune</a:t>
            </a:r>
          </a:p>
        </p:txBody>
      </p:sp>
      <p:pic>
        <p:nvPicPr>
          <p:cNvPr id="4" name="Picture 3">
            <a:extLst>
              <a:ext uri="{FF2B5EF4-FFF2-40B4-BE49-F238E27FC236}">
                <a16:creationId xmlns:a16="http://schemas.microsoft.com/office/drawing/2014/main" id="{53444952-D72A-7599-9CFE-9A68D09BB627}"/>
              </a:ext>
            </a:extLst>
          </p:cNvPr>
          <p:cNvPicPr>
            <a:picLocks noChangeAspect="1"/>
          </p:cNvPicPr>
          <p:nvPr/>
        </p:nvPicPr>
        <p:blipFill>
          <a:blip r:embed="rId3"/>
          <a:stretch>
            <a:fillRect/>
          </a:stretch>
        </p:blipFill>
        <p:spPr>
          <a:xfrm>
            <a:off x="63611" y="932219"/>
            <a:ext cx="5886999" cy="4188421"/>
          </a:xfrm>
          <a:prstGeom prst="rect">
            <a:avLst/>
          </a:prstGeom>
        </p:spPr>
      </p:pic>
      <p:pic>
        <p:nvPicPr>
          <p:cNvPr id="7" name="Picture 6">
            <a:extLst>
              <a:ext uri="{FF2B5EF4-FFF2-40B4-BE49-F238E27FC236}">
                <a16:creationId xmlns:a16="http://schemas.microsoft.com/office/drawing/2014/main" id="{D80E5891-0DB6-1A7F-ADCE-7C479798B849}"/>
              </a:ext>
            </a:extLst>
          </p:cNvPr>
          <p:cNvPicPr>
            <a:picLocks noChangeAspect="1"/>
          </p:cNvPicPr>
          <p:nvPr/>
        </p:nvPicPr>
        <p:blipFill>
          <a:blip r:embed="rId4"/>
          <a:stretch>
            <a:fillRect/>
          </a:stretch>
        </p:blipFill>
        <p:spPr>
          <a:xfrm>
            <a:off x="6096000" y="2579889"/>
            <a:ext cx="6013062" cy="4278111"/>
          </a:xfrm>
          <a:prstGeom prst="rect">
            <a:avLst/>
          </a:prstGeom>
        </p:spPr>
      </p:pic>
    </p:spTree>
    <p:extLst>
      <p:ext uri="{BB962C8B-B14F-4D97-AF65-F5344CB8AC3E}">
        <p14:creationId xmlns:p14="http://schemas.microsoft.com/office/powerpoint/2010/main" val="89173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91453" y="4898004"/>
            <a:ext cx="2727803" cy="1327772"/>
          </a:xfrm>
        </p:spPr>
        <p:txBody>
          <a:bodyPr/>
          <a:lstStyle/>
          <a:p>
            <a:r>
              <a:rPr lang="en-US" dirty="0"/>
              <a:t>Project Agenda</a:t>
            </a:r>
          </a:p>
        </p:txBody>
      </p:sp>
      <p:sp>
        <p:nvSpPr>
          <p:cNvPr id="10" name="Text Placeholder 9"/>
          <p:cNvSpPr>
            <a:spLocks noGrp="1"/>
          </p:cNvSpPr>
          <p:nvPr>
            <p:ph type="body" sz="quarter" idx="1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Learning from limited labeled data for medical image analysis</a:t>
            </a:r>
            <a:endParaRPr lang="en-US" dirty="0"/>
          </a:p>
        </p:txBody>
      </p:sp>
      <p:sp>
        <p:nvSpPr>
          <p:cNvPr id="12" name="Text Placeholder 11"/>
          <p:cNvSpPr>
            <a:spLocks noGrp="1"/>
          </p:cNvSpPr>
          <p:nvPr>
            <p:ph type="body" sz="quarter" idx="13"/>
          </p:nvPr>
        </p:nvSpPr>
        <p:spPr>
          <a:xfrm>
            <a:off x="7559432" y="3190491"/>
            <a:ext cx="4294206" cy="1034177"/>
          </a:xfrm>
        </p:spPr>
        <p:txBody>
          <a:bodyPr>
            <a:noAutofit/>
          </a:bodyPr>
          <a:lstStyle/>
          <a:p>
            <a:r>
              <a:rPr lang="en-US" sz="1800" dirty="0">
                <a:latin typeface="Times New Roman" panose="02020603050405020304" pitchFamily="18" charset="0"/>
                <a:cs typeface="Times New Roman" panose="02020603050405020304" pitchFamily="18" charset="0"/>
              </a:rPr>
              <a:t>Evaluate the performance of downstream classification tasks using ImageNet pretrained features obtained from supervised and self-supervised techniques</a:t>
            </a:r>
          </a:p>
        </p:txBody>
      </p:sp>
      <p:pic>
        <p:nvPicPr>
          <p:cNvPr id="5" name="Picture Placeholder 4"/>
          <p:cNvPicPr>
            <a:picLocks noGrp="1" noChangeAspect="1"/>
          </p:cNvPicPr>
          <p:nvPr>
            <p:ph type="pic" sz="quarter" idx="12"/>
          </p:nvPr>
        </p:nvPicPr>
        <p:blipFill>
          <a:blip r:embed="rId3"/>
          <a:srcRect l="24540" r="24540"/>
          <a:stretch>
            <a:fillRect/>
          </a:stretch>
        </p:blipFill>
        <p:spPr>
          <a:xfrm>
            <a:off x="3778137" y="2225041"/>
            <a:ext cx="3557587" cy="3668024"/>
          </a:xfrm>
        </p:spPr>
      </p:pic>
      <p:sp>
        <p:nvSpPr>
          <p:cNvPr id="6" name="Text Placeholder 5"/>
          <p:cNvSpPr>
            <a:spLocks noGrp="1"/>
          </p:cNvSpPr>
          <p:nvPr>
            <p:ph type="body" sz="quarter" idx="16"/>
          </p:nvPr>
        </p:nvSpPr>
        <p:spPr>
          <a:xfrm>
            <a:off x="7559432" y="4604174"/>
            <a:ext cx="4294206" cy="1192152"/>
          </a:xfrm>
        </p:spPr>
        <p:txBody>
          <a:bodyPr>
            <a:noAutofit/>
          </a:bodyPr>
          <a:lstStyle/>
          <a:p>
            <a:r>
              <a:rPr lang="en-US" sz="1800" dirty="0">
                <a:latin typeface="Times New Roman" panose="02020603050405020304" pitchFamily="18" charset="0"/>
                <a:cs typeface="Times New Roman" panose="02020603050405020304" pitchFamily="18" charset="0"/>
              </a:rPr>
              <a:t>Assess the quality of the embeddings obtained from different models which are pretrained on ImageNet using state-of-the-art self-supervised or supervised pretraining techniques.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4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err="1">
                <a:solidFill>
                  <a:srgbClr val="5DAAB0"/>
                </a:solidFill>
              </a:rPr>
              <a:t>EyePacs</a:t>
            </a:r>
            <a:r>
              <a:rPr lang="en-US" dirty="0">
                <a:solidFill>
                  <a:srgbClr val="5DAAB0"/>
                </a:solidFill>
              </a:rPr>
              <a:t> Linear Eval</a:t>
            </a:r>
          </a:p>
        </p:txBody>
      </p:sp>
      <p:pic>
        <p:nvPicPr>
          <p:cNvPr id="6" name="Picture 5">
            <a:extLst>
              <a:ext uri="{FF2B5EF4-FFF2-40B4-BE49-F238E27FC236}">
                <a16:creationId xmlns:a16="http://schemas.microsoft.com/office/drawing/2014/main" id="{8F6633D0-D5E6-1B72-3D80-872990345B84}"/>
              </a:ext>
            </a:extLst>
          </p:cNvPr>
          <p:cNvPicPr>
            <a:picLocks noChangeAspect="1"/>
          </p:cNvPicPr>
          <p:nvPr/>
        </p:nvPicPr>
        <p:blipFill>
          <a:blip r:embed="rId3"/>
          <a:stretch>
            <a:fillRect/>
          </a:stretch>
        </p:blipFill>
        <p:spPr>
          <a:xfrm>
            <a:off x="0" y="837502"/>
            <a:ext cx="5645308" cy="3973737"/>
          </a:xfrm>
          <a:prstGeom prst="rect">
            <a:avLst/>
          </a:prstGeom>
        </p:spPr>
      </p:pic>
      <p:pic>
        <p:nvPicPr>
          <p:cNvPr id="4" name="Picture 3">
            <a:extLst>
              <a:ext uri="{FF2B5EF4-FFF2-40B4-BE49-F238E27FC236}">
                <a16:creationId xmlns:a16="http://schemas.microsoft.com/office/drawing/2014/main" id="{B7755636-A9F1-9518-6F12-282870ACB95A}"/>
              </a:ext>
            </a:extLst>
          </p:cNvPr>
          <p:cNvPicPr>
            <a:picLocks noChangeAspect="1"/>
          </p:cNvPicPr>
          <p:nvPr/>
        </p:nvPicPr>
        <p:blipFill>
          <a:blip r:embed="rId4"/>
          <a:stretch>
            <a:fillRect/>
          </a:stretch>
        </p:blipFill>
        <p:spPr>
          <a:xfrm>
            <a:off x="6249725" y="2822463"/>
            <a:ext cx="5733105" cy="4035537"/>
          </a:xfrm>
          <a:prstGeom prst="rect">
            <a:avLst/>
          </a:prstGeom>
        </p:spPr>
      </p:pic>
    </p:spTree>
    <p:extLst>
      <p:ext uri="{BB962C8B-B14F-4D97-AF65-F5344CB8AC3E}">
        <p14:creationId xmlns:p14="http://schemas.microsoft.com/office/powerpoint/2010/main" val="3922365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err="1">
                <a:solidFill>
                  <a:srgbClr val="5DAAB0"/>
                </a:solidFill>
              </a:rPr>
              <a:t>EyePacs</a:t>
            </a:r>
            <a:r>
              <a:rPr lang="en-US" dirty="0">
                <a:solidFill>
                  <a:srgbClr val="5DAAB0"/>
                </a:solidFill>
              </a:rPr>
              <a:t> </a:t>
            </a:r>
            <a:r>
              <a:rPr lang="en-US" dirty="0" err="1">
                <a:solidFill>
                  <a:srgbClr val="5DAAB0"/>
                </a:solidFill>
              </a:rPr>
              <a:t>FineTune</a:t>
            </a:r>
            <a:endParaRPr lang="en-US" dirty="0">
              <a:solidFill>
                <a:srgbClr val="5DAAB0"/>
              </a:solidFill>
            </a:endParaRPr>
          </a:p>
        </p:txBody>
      </p:sp>
      <p:pic>
        <p:nvPicPr>
          <p:cNvPr id="3" name="Picture 2">
            <a:extLst>
              <a:ext uri="{FF2B5EF4-FFF2-40B4-BE49-F238E27FC236}">
                <a16:creationId xmlns:a16="http://schemas.microsoft.com/office/drawing/2014/main" id="{B5EE70A3-EFEF-ACE1-94D0-83381933CE43}"/>
              </a:ext>
            </a:extLst>
          </p:cNvPr>
          <p:cNvPicPr>
            <a:picLocks noChangeAspect="1"/>
          </p:cNvPicPr>
          <p:nvPr/>
        </p:nvPicPr>
        <p:blipFill>
          <a:blip r:embed="rId3"/>
          <a:stretch>
            <a:fillRect/>
          </a:stretch>
        </p:blipFill>
        <p:spPr>
          <a:xfrm>
            <a:off x="0" y="837502"/>
            <a:ext cx="5740842" cy="4040983"/>
          </a:xfrm>
          <a:prstGeom prst="rect">
            <a:avLst/>
          </a:prstGeom>
        </p:spPr>
      </p:pic>
      <p:pic>
        <p:nvPicPr>
          <p:cNvPr id="7" name="Picture 6">
            <a:extLst>
              <a:ext uri="{FF2B5EF4-FFF2-40B4-BE49-F238E27FC236}">
                <a16:creationId xmlns:a16="http://schemas.microsoft.com/office/drawing/2014/main" id="{4DF0BF0B-49EF-1E75-A444-924BE8C6C238}"/>
              </a:ext>
            </a:extLst>
          </p:cNvPr>
          <p:cNvPicPr>
            <a:picLocks noChangeAspect="1"/>
          </p:cNvPicPr>
          <p:nvPr/>
        </p:nvPicPr>
        <p:blipFill>
          <a:blip r:embed="rId4"/>
          <a:stretch>
            <a:fillRect/>
          </a:stretch>
        </p:blipFill>
        <p:spPr>
          <a:xfrm>
            <a:off x="5919435" y="2435068"/>
            <a:ext cx="6023725" cy="4240105"/>
          </a:xfrm>
          <a:prstGeom prst="rect">
            <a:avLst/>
          </a:prstGeom>
        </p:spPr>
      </p:pic>
    </p:spTree>
    <p:extLst>
      <p:ext uri="{BB962C8B-B14F-4D97-AF65-F5344CB8AC3E}">
        <p14:creationId xmlns:p14="http://schemas.microsoft.com/office/powerpoint/2010/main" val="354334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Results using proposed system</a:t>
            </a:r>
          </a:p>
        </p:txBody>
      </p:sp>
      <p:pic>
        <p:nvPicPr>
          <p:cNvPr id="6" name="Picture 5">
            <a:extLst>
              <a:ext uri="{FF2B5EF4-FFF2-40B4-BE49-F238E27FC236}">
                <a16:creationId xmlns:a16="http://schemas.microsoft.com/office/drawing/2014/main" id="{01CD768F-1D10-B037-AD63-9009B37B8C42}"/>
              </a:ext>
            </a:extLst>
          </p:cNvPr>
          <p:cNvPicPr>
            <a:picLocks noChangeAspect="1"/>
          </p:cNvPicPr>
          <p:nvPr/>
        </p:nvPicPr>
        <p:blipFill>
          <a:blip r:embed="rId3"/>
          <a:stretch>
            <a:fillRect/>
          </a:stretch>
        </p:blipFill>
        <p:spPr>
          <a:xfrm>
            <a:off x="373829" y="1832748"/>
            <a:ext cx="4115374" cy="3648584"/>
          </a:xfrm>
          <a:prstGeom prst="rect">
            <a:avLst/>
          </a:prstGeom>
        </p:spPr>
      </p:pic>
      <p:pic>
        <p:nvPicPr>
          <p:cNvPr id="14" name="Picture 13">
            <a:extLst>
              <a:ext uri="{FF2B5EF4-FFF2-40B4-BE49-F238E27FC236}">
                <a16:creationId xmlns:a16="http://schemas.microsoft.com/office/drawing/2014/main" id="{0FFF614D-C712-0C69-9D9A-8397E89F3F11}"/>
              </a:ext>
            </a:extLst>
          </p:cNvPr>
          <p:cNvPicPr>
            <a:picLocks noChangeAspect="1"/>
          </p:cNvPicPr>
          <p:nvPr/>
        </p:nvPicPr>
        <p:blipFill>
          <a:blip r:embed="rId4"/>
          <a:stretch>
            <a:fillRect/>
          </a:stretch>
        </p:blipFill>
        <p:spPr>
          <a:xfrm>
            <a:off x="7843800" y="1889906"/>
            <a:ext cx="4105848" cy="3591426"/>
          </a:xfrm>
          <a:prstGeom prst="rect">
            <a:avLst/>
          </a:prstGeom>
        </p:spPr>
      </p:pic>
      <p:sp>
        <p:nvSpPr>
          <p:cNvPr id="15" name="TextBox 14">
            <a:extLst>
              <a:ext uri="{FF2B5EF4-FFF2-40B4-BE49-F238E27FC236}">
                <a16:creationId xmlns:a16="http://schemas.microsoft.com/office/drawing/2014/main" id="{41AA2E0F-91C9-DD4C-99E0-27437D567E17}"/>
              </a:ext>
            </a:extLst>
          </p:cNvPr>
          <p:cNvSpPr txBox="1"/>
          <p:nvPr/>
        </p:nvSpPr>
        <p:spPr>
          <a:xfrm>
            <a:off x="1558456" y="5740841"/>
            <a:ext cx="1550504" cy="369332"/>
          </a:xfrm>
          <a:prstGeom prst="rect">
            <a:avLst/>
          </a:prstGeom>
          <a:noFill/>
        </p:spPr>
        <p:txBody>
          <a:bodyPr wrap="square" rtlCol="0">
            <a:spAutoFit/>
          </a:bodyPr>
          <a:lstStyle/>
          <a:p>
            <a:r>
              <a:rPr lang="en-IN" dirty="0"/>
              <a:t>Linear Eval</a:t>
            </a:r>
          </a:p>
        </p:txBody>
      </p:sp>
      <p:sp>
        <p:nvSpPr>
          <p:cNvPr id="16" name="TextBox 15">
            <a:extLst>
              <a:ext uri="{FF2B5EF4-FFF2-40B4-BE49-F238E27FC236}">
                <a16:creationId xmlns:a16="http://schemas.microsoft.com/office/drawing/2014/main" id="{E2E93ED2-A8FC-DB79-09CA-526F21B5A51C}"/>
              </a:ext>
            </a:extLst>
          </p:cNvPr>
          <p:cNvSpPr txBox="1"/>
          <p:nvPr/>
        </p:nvSpPr>
        <p:spPr>
          <a:xfrm>
            <a:off x="9295075" y="5740841"/>
            <a:ext cx="1447138" cy="369332"/>
          </a:xfrm>
          <a:prstGeom prst="rect">
            <a:avLst/>
          </a:prstGeom>
          <a:noFill/>
        </p:spPr>
        <p:txBody>
          <a:bodyPr wrap="square" rtlCol="0">
            <a:spAutoFit/>
          </a:bodyPr>
          <a:lstStyle/>
          <a:p>
            <a:r>
              <a:rPr lang="en-IN" dirty="0"/>
              <a:t>Fine tune</a:t>
            </a:r>
          </a:p>
        </p:txBody>
      </p:sp>
    </p:spTree>
    <p:extLst>
      <p:ext uri="{BB962C8B-B14F-4D97-AF65-F5344CB8AC3E}">
        <p14:creationId xmlns:p14="http://schemas.microsoft.com/office/powerpoint/2010/main" val="684102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6" name="Picture 5">
            <a:extLst>
              <a:ext uri="{FF2B5EF4-FFF2-40B4-BE49-F238E27FC236}">
                <a16:creationId xmlns:a16="http://schemas.microsoft.com/office/drawing/2014/main" id="{0144EC7F-D5D6-3ACB-5197-34201B0A2B62}"/>
              </a:ext>
            </a:extLst>
          </p:cNvPr>
          <p:cNvPicPr>
            <a:picLocks noChangeAspect="1"/>
          </p:cNvPicPr>
          <p:nvPr/>
        </p:nvPicPr>
        <p:blipFill>
          <a:blip r:embed="rId4"/>
          <a:stretch>
            <a:fillRect/>
          </a:stretch>
        </p:blipFill>
        <p:spPr>
          <a:xfrm>
            <a:off x="726152" y="1249813"/>
            <a:ext cx="5632660" cy="5425360"/>
          </a:xfrm>
          <a:prstGeom prst="rect">
            <a:avLst/>
          </a:prstGeom>
        </p:spPr>
      </p:pic>
      <p:pic>
        <p:nvPicPr>
          <p:cNvPr id="9" name="Picture 8">
            <a:extLst>
              <a:ext uri="{FF2B5EF4-FFF2-40B4-BE49-F238E27FC236}">
                <a16:creationId xmlns:a16="http://schemas.microsoft.com/office/drawing/2014/main" id="{9AFCF052-29E6-EACB-2DD8-C4EBFD18E1CB}"/>
              </a:ext>
            </a:extLst>
          </p:cNvPr>
          <p:cNvPicPr>
            <a:picLocks noChangeAspect="1"/>
          </p:cNvPicPr>
          <p:nvPr/>
        </p:nvPicPr>
        <p:blipFill>
          <a:blip r:embed="rId5"/>
          <a:stretch>
            <a:fillRect/>
          </a:stretch>
        </p:blipFill>
        <p:spPr>
          <a:xfrm>
            <a:off x="6774512" y="1249813"/>
            <a:ext cx="5290180" cy="5425360"/>
          </a:xfrm>
          <a:prstGeom prst="rect">
            <a:avLst/>
          </a:prstGeom>
        </p:spPr>
      </p:pic>
    </p:spTree>
    <p:extLst>
      <p:ext uri="{BB962C8B-B14F-4D97-AF65-F5344CB8AC3E}">
        <p14:creationId xmlns:p14="http://schemas.microsoft.com/office/powerpoint/2010/main" val="3647405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3" name="Picture 2">
            <a:extLst>
              <a:ext uri="{FF2B5EF4-FFF2-40B4-BE49-F238E27FC236}">
                <a16:creationId xmlns:a16="http://schemas.microsoft.com/office/drawing/2014/main" id="{A56379FD-CAAB-B096-AC06-15D92190300D}"/>
              </a:ext>
            </a:extLst>
          </p:cNvPr>
          <p:cNvPicPr>
            <a:picLocks noChangeAspect="1"/>
          </p:cNvPicPr>
          <p:nvPr/>
        </p:nvPicPr>
        <p:blipFill>
          <a:blip r:embed="rId4"/>
          <a:stretch>
            <a:fillRect/>
          </a:stretch>
        </p:blipFill>
        <p:spPr>
          <a:xfrm>
            <a:off x="286247" y="1462360"/>
            <a:ext cx="4743236" cy="5064812"/>
          </a:xfrm>
          <a:prstGeom prst="rect">
            <a:avLst/>
          </a:prstGeom>
        </p:spPr>
      </p:pic>
      <p:sp>
        <p:nvSpPr>
          <p:cNvPr id="5" name="TextBox 4">
            <a:extLst>
              <a:ext uri="{FF2B5EF4-FFF2-40B4-BE49-F238E27FC236}">
                <a16:creationId xmlns:a16="http://schemas.microsoft.com/office/drawing/2014/main" id="{08CC2AD4-6E50-0A73-F9AB-98F7991B864D}"/>
              </a:ext>
            </a:extLst>
          </p:cNvPr>
          <p:cNvSpPr txBox="1"/>
          <p:nvPr/>
        </p:nvSpPr>
        <p:spPr>
          <a:xfrm>
            <a:off x="5907819" y="1574357"/>
            <a:ext cx="5709037" cy="2585323"/>
          </a:xfrm>
          <a:prstGeom prst="rect">
            <a:avLst/>
          </a:prstGeom>
          <a:noFill/>
        </p:spPr>
        <p:txBody>
          <a:bodyPr wrap="square" rtlCol="0">
            <a:spAutoFit/>
          </a:bodyPr>
          <a:lstStyle/>
          <a:p>
            <a:r>
              <a:rPr lang="en-IN" dirty="0"/>
              <a:t>Model Explain ability plays in huge role in deep learning models as they are know to be black boxes</a:t>
            </a:r>
          </a:p>
          <a:p>
            <a:endParaRPr lang="en-IN" dirty="0"/>
          </a:p>
          <a:p>
            <a:r>
              <a:rPr lang="en-IN" dirty="0"/>
              <a:t>After analysis some of the outputs (next slide) we find out that Diabetic Retinopathy is more of image Segmentation problem than Image classification</a:t>
            </a:r>
          </a:p>
          <a:p>
            <a:endParaRPr lang="en-IN" dirty="0"/>
          </a:p>
          <a:p>
            <a:r>
              <a:rPr lang="en-IN" dirty="0"/>
              <a:t>So we would like to continue our project to image segmentation for major project</a:t>
            </a:r>
          </a:p>
        </p:txBody>
      </p:sp>
    </p:spTree>
    <p:extLst>
      <p:ext uri="{BB962C8B-B14F-4D97-AF65-F5344CB8AC3E}">
        <p14:creationId xmlns:p14="http://schemas.microsoft.com/office/powerpoint/2010/main" val="696144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sp>
        <p:nvSpPr>
          <p:cNvPr id="5" name="TextBox 4">
            <a:extLst>
              <a:ext uri="{FF2B5EF4-FFF2-40B4-BE49-F238E27FC236}">
                <a16:creationId xmlns:a16="http://schemas.microsoft.com/office/drawing/2014/main" id="{08CC2AD4-6E50-0A73-F9AB-98F7991B864D}"/>
              </a:ext>
            </a:extLst>
          </p:cNvPr>
          <p:cNvSpPr txBox="1"/>
          <p:nvPr/>
        </p:nvSpPr>
        <p:spPr>
          <a:xfrm>
            <a:off x="5907819" y="1574357"/>
            <a:ext cx="5709037" cy="2585323"/>
          </a:xfrm>
          <a:prstGeom prst="rect">
            <a:avLst/>
          </a:prstGeom>
          <a:noFill/>
        </p:spPr>
        <p:txBody>
          <a:bodyPr wrap="square" rtlCol="0">
            <a:spAutoFit/>
          </a:bodyPr>
          <a:lstStyle/>
          <a:p>
            <a:r>
              <a:rPr lang="en-IN" dirty="0"/>
              <a:t>Model Explain ability plays in huge role in deep learning models as they are know to be black boxes</a:t>
            </a:r>
          </a:p>
          <a:p>
            <a:endParaRPr lang="en-IN" dirty="0"/>
          </a:p>
          <a:p>
            <a:r>
              <a:rPr lang="en-IN" dirty="0"/>
              <a:t>After analysis some of the outputs (next slide) we find out that Diabetic Retinopathy is more of image Segmentation problem than Image classification</a:t>
            </a:r>
          </a:p>
          <a:p>
            <a:endParaRPr lang="en-IN" dirty="0"/>
          </a:p>
          <a:p>
            <a:r>
              <a:rPr lang="en-IN" dirty="0"/>
              <a:t>So we would like to continue our project to image segmentation for major project</a:t>
            </a:r>
          </a:p>
        </p:txBody>
      </p:sp>
      <p:pic>
        <p:nvPicPr>
          <p:cNvPr id="6" name="Picture 5">
            <a:extLst>
              <a:ext uri="{FF2B5EF4-FFF2-40B4-BE49-F238E27FC236}">
                <a16:creationId xmlns:a16="http://schemas.microsoft.com/office/drawing/2014/main" id="{10F7E2A8-8E1E-7798-00B5-E295211F517E}"/>
              </a:ext>
            </a:extLst>
          </p:cNvPr>
          <p:cNvPicPr>
            <a:picLocks noChangeAspect="1"/>
          </p:cNvPicPr>
          <p:nvPr/>
        </p:nvPicPr>
        <p:blipFill>
          <a:blip r:embed="rId4"/>
          <a:stretch>
            <a:fillRect/>
          </a:stretch>
        </p:blipFill>
        <p:spPr>
          <a:xfrm>
            <a:off x="6007476" y="938254"/>
            <a:ext cx="5780331" cy="5644574"/>
          </a:xfrm>
          <a:prstGeom prst="rect">
            <a:avLst/>
          </a:prstGeom>
        </p:spPr>
      </p:pic>
      <p:pic>
        <p:nvPicPr>
          <p:cNvPr id="9" name="Picture 8">
            <a:extLst>
              <a:ext uri="{FF2B5EF4-FFF2-40B4-BE49-F238E27FC236}">
                <a16:creationId xmlns:a16="http://schemas.microsoft.com/office/drawing/2014/main" id="{7C9D9D34-6367-ED9A-E419-EA11FD833F88}"/>
              </a:ext>
            </a:extLst>
          </p:cNvPr>
          <p:cNvPicPr>
            <a:picLocks noChangeAspect="1"/>
          </p:cNvPicPr>
          <p:nvPr/>
        </p:nvPicPr>
        <p:blipFill>
          <a:blip r:embed="rId5"/>
          <a:stretch>
            <a:fillRect/>
          </a:stretch>
        </p:blipFill>
        <p:spPr>
          <a:xfrm>
            <a:off x="357179" y="1861509"/>
            <a:ext cx="5500811" cy="4002359"/>
          </a:xfrm>
          <a:prstGeom prst="rect">
            <a:avLst/>
          </a:prstGeom>
        </p:spPr>
      </p:pic>
    </p:spTree>
    <p:extLst>
      <p:ext uri="{BB962C8B-B14F-4D97-AF65-F5344CB8AC3E}">
        <p14:creationId xmlns:p14="http://schemas.microsoft.com/office/powerpoint/2010/main" val="539544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3" name="Picture 2">
            <a:extLst>
              <a:ext uri="{FF2B5EF4-FFF2-40B4-BE49-F238E27FC236}">
                <a16:creationId xmlns:a16="http://schemas.microsoft.com/office/drawing/2014/main" id="{0222BB1F-B6B7-1C4D-B510-CB25C59DA897}"/>
              </a:ext>
            </a:extLst>
          </p:cNvPr>
          <p:cNvPicPr>
            <a:picLocks noChangeAspect="1"/>
          </p:cNvPicPr>
          <p:nvPr/>
        </p:nvPicPr>
        <p:blipFill>
          <a:blip r:embed="rId4"/>
          <a:stretch>
            <a:fillRect/>
          </a:stretch>
        </p:blipFill>
        <p:spPr>
          <a:xfrm>
            <a:off x="97999" y="1921210"/>
            <a:ext cx="4227511" cy="3596445"/>
          </a:xfrm>
          <a:prstGeom prst="rect">
            <a:avLst/>
          </a:prstGeom>
        </p:spPr>
      </p:pic>
      <p:pic>
        <p:nvPicPr>
          <p:cNvPr id="10" name="Picture 9">
            <a:extLst>
              <a:ext uri="{FF2B5EF4-FFF2-40B4-BE49-F238E27FC236}">
                <a16:creationId xmlns:a16="http://schemas.microsoft.com/office/drawing/2014/main" id="{4E79326B-860E-9C1E-F203-4721BC109609}"/>
              </a:ext>
            </a:extLst>
          </p:cNvPr>
          <p:cNvPicPr>
            <a:picLocks noChangeAspect="1"/>
          </p:cNvPicPr>
          <p:nvPr/>
        </p:nvPicPr>
        <p:blipFill>
          <a:blip r:embed="rId5"/>
          <a:stretch>
            <a:fillRect/>
          </a:stretch>
        </p:blipFill>
        <p:spPr>
          <a:xfrm>
            <a:off x="4269850" y="1810155"/>
            <a:ext cx="3985563" cy="3707500"/>
          </a:xfrm>
          <a:prstGeom prst="rect">
            <a:avLst/>
          </a:prstGeom>
        </p:spPr>
      </p:pic>
      <p:pic>
        <p:nvPicPr>
          <p:cNvPr id="12" name="Picture 11">
            <a:extLst>
              <a:ext uri="{FF2B5EF4-FFF2-40B4-BE49-F238E27FC236}">
                <a16:creationId xmlns:a16="http://schemas.microsoft.com/office/drawing/2014/main" id="{DADA1D8B-0962-06E2-710E-DE631E35FB9D}"/>
              </a:ext>
            </a:extLst>
          </p:cNvPr>
          <p:cNvPicPr>
            <a:picLocks noChangeAspect="1"/>
          </p:cNvPicPr>
          <p:nvPr/>
        </p:nvPicPr>
        <p:blipFill>
          <a:blip r:embed="rId6"/>
          <a:stretch>
            <a:fillRect/>
          </a:stretch>
        </p:blipFill>
        <p:spPr>
          <a:xfrm>
            <a:off x="8255413" y="1810155"/>
            <a:ext cx="3985564" cy="4024858"/>
          </a:xfrm>
          <a:prstGeom prst="rect">
            <a:avLst/>
          </a:prstGeom>
        </p:spPr>
      </p:pic>
    </p:spTree>
    <p:extLst>
      <p:ext uri="{BB962C8B-B14F-4D97-AF65-F5344CB8AC3E}">
        <p14:creationId xmlns:p14="http://schemas.microsoft.com/office/powerpoint/2010/main" val="2597207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5" name="Picture 4">
            <a:extLst>
              <a:ext uri="{FF2B5EF4-FFF2-40B4-BE49-F238E27FC236}">
                <a16:creationId xmlns:a16="http://schemas.microsoft.com/office/drawing/2014/main" id="{2E3300F7-F388-56E9-A553-D7A41505EEE2}"/>
              </a:ext>
            </a:extLst>
          </p:cNvPr>
          <p:cNvPicPr>
            <a:picLocks noChangeAspect="1"/>
          </p:cNvPicPr>
          <p:nvPr/>
        </p:nvPicPr>
        <p:blipFill>
          <a:blip r:embed="rId4"/>
          <a:stretch>
            <a:fillRect/>
          </a:stretch>
        </p:blipFill>
        <p:spPr>
          <a:xfrm>
            <a:off x="0" y="1849920"/>
            <a:ext cx="3999506" cy="3158159"/>
          </a:xfrm>
          <a:prstGeom prst="rect">
            <a:avLst/>
          </a:prstGeom>
        </p:spPr>
      </p:pic>
      <p:pic>
        <p:nvPicPr>
          <p:cNvPr id="7" name="Picture 6">
            <a:extLst>
              <a:ext uri="{FF2B5EF4-FFF2-40B4-BE49-F238E27FC236}">
                <a16:creationId xmlns:a16="http://schemas.microsoft.com/office/drawing/2014/main" id="{AC2648FB-0496-1EF5-6D7F-D1F270CE7042}"/>
              </a:ext>
            </a:extLst>
          </p:cNvPr>
          <p:cNvPicPr>
            <a:picLocks noChangeAspect="1"/>
          </p:cNvPicPr>
          <p:nvPr/>
        </p:nvPicPr>
        <p:blipFill>
          <a:blip r:embed="rId5"/>
          <a:stretch>
            <a:fillRect/>
          </a:stretch>
        </p:blipFill>
        <p:spPr>
          <a:xfrm>
            <a:off x="3999506" y="1653788"/>
            <a:ext cx="4055165" cy="3987179"/>
          </a:xfrm>
          <a:prstGeom prst="rect">
            <a:avLst/>
          </a:prstGeom>
        </p:spPr>
      </p:pic>
      <p:pic>
        <p:nvPicPr>
          <p:cNvPr id="11" name="Picture 10">
            <a:extLst>
              <a:ext uri="{FF2B5EF4-FFF2-40B4-BE49-F238E27FC236}">
                <a16:creationId xmlns:a16="http://schemas.microsoft.com/office/drawing/2014/main" id="{48D6F7EF-A224-1058-7380-EE8CF2CFFF59}"/>
              </a:ext>
            </a:extLst>
          </p:cNvPr>
          <p:cNvPicPr>
            <a:picLocks noChangeAspect="1"/>
          </p:cNvPicPr>
          <p:nvPr/>
        </p:nvPicPr>
        <p:blipFill>
          <a:blip r:embed="rId6"/>
          <a:stretch>
            <a:fillRect/>
          </a:stretch>
        </p:blipFill>
        <p:spPr>
          <a:xfrm>
            <a:off x="8023382" y="1653787"/>
            <a:ext cx="3992589" cy="3987179"/>
          </a:xfrm>
          <a:prstGeom prst="rect">
            <a:avLst/>
          </a:prstGeom>
        </p:spPr>
      </p:pic>
    </p:spTree>
    <p:extLst>
      <p:ext uri="{BB962C8B-B14F-4D97-AF65-F5344CB8AC3E}">
        <p14:creationId xmlns:p14="http://schemas.microsoft.com/office/powerpoint/2010/main" val="3646602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5" name="Picture 4">
            <a:extLst>
              <a:ext uri="{FF2B5EF4-FFF2-40B4-BE49-F238E27FC236}">
                <a16:creationId xmlns:a16="http://schemas.microsoft.com/office/drawing/2014/main" id="{75D26894-C061-08CD-DC62-4F30186828E8}"/>
              </a:ext>
            </a:extLst>
          </p:cNvPr>
          <p:cNvPicPr>
            <a:picLocks noChangeAspect="1"/>
          </p:cNvPicPr>
          <p:nvPr/>
        </p:nvPicPr>
        <p:blipFill>
          <a:blip r:embed="rId4"/>
          <a:stretch>
            <a:fillRect/>
          </a:stretch>
        </p:blipFill>
        <p:spPr>
          <a:xfrm>
            <a:off x="23818" y="1861509"/>
            <a:ext cx="3862125" cy="2980835"/>
          </a:xfrm>
          <a:prstGeom prst="rect">
            <a:avLst/>
          </a:prstGeom>
        </p:spPr>
      </p:pic>
      <p:pic>
        <p:nvPicPr>
          <p:cNvPr id="11" name="Picture 10">
            <a:extLst>
              <a:ext uri="{FF2B5EF4-FFF2-40B4-BE49-F238E27FC236}">
                <a16:creationId xmlns:a16="http://schemas.microsoft.com/office/drawing/2014/main" id="{F62FA9C4-23D6-869A-4AF2-046BFAFF20B7}"/>
              </a:ext>
            </a:extLst>
          </p:cNvPr>
          <p:cNvPicPr>
            <a:picLocks noChangeAspect="1"/>
          </p:cNvPicPr>
          <p:nvPr/>
        </p:nvPicPr>
        <p:blipFill>
          <a:blip r:embed="rId5"/>
          <a:stretch>
            <a:fillRect/>
          </a:stretch>
        </p:blipFill>
        <p:spPr>
          <a:xfrm>
            <a:off x="3885943" y="1367625"/>
            <a:ext cx="4186046" cy="4000375"/>
          </a:xfrm>
          <a:prstGeom prst="rect">
            <a:avLst/>
          </a:prstGeom>
        </p:spPr>
      </p:pic>
      <p:pic>
        <p:nvPicPr>
          <p:cNvPr id="14" name="Picture 13">
            <a:extLst>
              <a:ext uri="{FF2B5EF4-FFF2-40B4-BE49-F238E27FC236}">
                <a16:creationId xmlns:a16="http://schemas.microsoft.com/office/drawing/2014/main" id="{99031A01-F40B-5343-38AA-4903761C4FEF}"/>
              </a:ext>
            </a:extLst>
          </p:cNvPr>
          <p:cNvPicPr>
            <a:picLocks noChangeAspect="1"/>
          </p:cNvPicPr>
          <p:nvPr/>
        </p:nvPicPr>
        <p:blipFill>
          <a:blip r:embed="rId6"/>
          <a:stretch>
            <a:fillRect/>
          </a:stretch>
        </p:blipFill>
        <p:spPr>
          <a:xfrm>
            <a:off x="8071989" y="1351738"/>
            <a:ext cx="4011143" cy="4000375"/>
          </a:xfrm>
          <a:prstGeom prst="rect">
            <a:avLst/>
          </a:prstGeom>
        </p:spPr>
      </p:pic>
    </p:spTree>
    <p:extLst>
      <p:ext uri="{BB962C8B-B14F-4D97-AF65-F5344CB8AC3E}">
        <p14:creationId xmlns:p14="http://schemas.microsoft.com/office/powerpoint/2010/main" val="3370786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5" name="Picture 4">
            <a:extLst>
              <a:ext uri="{FF2B5EF4-FFF2-40B4-BE49-F238E27FC236}">
                <a16:creationId xmlns:a16="http://schemas.microsoft.com/office/drawing/2014/main" id="{6E24A35D-45CA-7865-21C5-880AF67E1541}"/>
              </a:ext>
            </a:extLst>
          </p:cNvPr>
          <p:cNvPicPr>
            <a:picLocks noChangeAspect="1"/>
          </p:cNvPicPr>
          <p:nvPr/>
        </p:nvPicPr>
        <p:blipFill>
          <a:blip r:embed="rId4"/>
          <a:stretch>
            <a:fillRect/>
          </a:stretch>
        </p:blipFill>
        <p:spPr>
          <a:xfrm>
            <a:off x="1" y="1922452"/>
            <a:ext cx="3882714" cy="3007358"/>
          </a:xfrm>
          <a:prstGeom prst="rect">
            <a:avLst/>
          </a:prstGeom>
        </p:spPr>
      </p:pic>
      <p:pic>
        <p:nvPicPr>
          <p:cNvPr id="7" name="Picture 6">
            <a:extLst>
              <a:ext uri="{FF2B5EF4-FFF2-40B4-BE49-F238E27FC236}">
                <a16:creationId xmlns:a16="http://schemas.microsoft.com/office/drawing/2014/main" id="{5211751C-A289-5A26-958E-3B4B199174DE}"/>
              </a:ext>
            </a:extLst>
          </p:cNvPr>
          <p:cNvPicPr>
            <a:picLocks noChangeAspect="1"/>
          </p:cNvPicPr>
          <p:nvPr/>
        </p:nvPicPr>
        <p:blipFill>
          <a:blip r:embed="rId5"/>
          <a:stretch>
            <a:fillRect/>
          </a:stretch>
        </p:blipFill>
        <p:spPr>
          <a:xfrm>
            <a:off x="4237134" y="1671780"/>
            <a:ext cx="3717731" cy="3508702"/>
          </a:xfrm>
          <a:prstGeom prst="rect">
            <a:avLst/>
          </a:prstGeom>
        </p:spPr>
      </p:pic>
      <p:pic>
        <p:nvPicPr>
          <p:cNvPr id="11" name="Picture 10">
            <a:extLst>
              <a:ext uri="{FF2B5EF4-FFF2-40B4-BE49-F238E27FC236}">
                <a16:creationId xmlns:a16="http://schemas.microsoft.com/office/drawing/2014/main" id="{82E017BE-8681-ADE1-4348-C39645A07C2F}"/>
              </a:ext>
            </a:extLst>
          </p:cNvPr>
          <p:cNvPicPr>
            <a:picLocks noChangeAspect="1"/>
          </p:cNvPicPr>
          <p:nvPr/>
        </p:nvPicPr>
        <p:blipFill>
          <a:blip r:embed="rId6"/>
          <a:stretch>
            <a:fillRect/>
          </a:stretch>
        </p:blipFill>
        <p:spPr>
          <a:xfrm>
            <a:off x="8346275" y="1590260"/>
            <a:ext cx="3783993" cy="3804699"/>
          </a:xfrm>
          <a:prstGeom prst="rect">
            <a:avLst/>
          </a:prstGeom>
        </p:spPr>
      </p:pic>
    </p:spTree>
    <p:extLst>
      <p:ext uri="{BB962C8B-B14F-4D97-AF65-F5344CB8AC3E}">
        <p14:creationId xmlns:p14="http://schemas.microsoft.com/office/powerpoint/2010/main" val="4240167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08390" y="109572"/>
            <a:ext cx="2284579" cy="798621"/>
          </a:xfrm>
        </p:spPr>
        <p:txBody>
          <a:bodyPr/>
          <a:lstStyle/>
          <a:p>
            <a:r>
              <a:rPr lang="en-US" dirty="0">
                <a:solidFill>
                  <a:srgbClr val="5DAAB0"/>
                </a:solidFill>
              </a:rPr>
              <a:t>Abstract </a:t>
            </a:r>
          </a:p>
        </p:txBody>
      </p:sp>
      <p:sp>
        <p:nvSpPr>
          <p:cNvPr id="11" name="Text Placeholder 10"/>
          <p:cNvSpPr>
            <a:spLocks noGrp="1"/>
          </p:cNvSpPr>
          <p:nvPr>
            <p:ph type="body" sz="quarter" idx="11"/>
          </p:nvPr>
        </p:nvSpPr>
        <p:spPr>
          <a:xfrm>
            <a:off x="278296" y="908193"/>
            <a:ext cx="11446979" cy="2773261"/>
          </a:xfrm>
        </p:spPr>
        <p:txBody>
          <a:bodyPr>
            <a:normAutofit fontScale="70000" lnSpcReduction="20000"/>
          </a:bodyPr>
          <a:lstStyle/>
          <a:p>
            <a:r>
              <a:rPr lang="en-US" sz="2200" dirty="0">
                <a:effectLst/>
                <a:latin typeface="Times New Roman" panose="02020603050405020304" pitchFamily="18" charset="0"/>
                <a:ea typeface="Times New Roman" panose="02020603050405020304" pitchFamily="18" charset="0"/>
              </a:rPr>
              <a:t>Diabetic retinopathy (DR) is a type of ocular disease that can cause blindness due to damaged blood vessels in the back of the eye. The causes of DR are high blood pressure and high blood sugar concentration, which are very common in modern lifestyles. People with diabetes usually have higher risks of developing DR. In fact, one-third of diabetes patients show the symptoms of diabetic retinopathy according to recent studies. Therefore, early detection of DR is critical to ensure successful treatment. Unfortunately, detecting and grading diabetic retinopathy in practice is a laborious task, and DR is difficult to diagnose at an early stage even for professional ophthalmologists. As a result, developing a precise automatic DR diagnostic device is both necessary and advantageous.</a:t>
            </a:r>
            <a:endParaRPr lang="en-IN" sz="2200" dirty="0">
              <a:effectLst/>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Automated DR diagnosis systems take retinal images (fundus images) and yield DR grades. In the common retinal imaging dataset of DR, the grades of DR can be categorized into five stages: 0 - no DR, 1 - mild DR, 2 - moderate DR, 3 - severe DR, and 4 - proliferative DR. Specifically, the severity of DR is determined by taking the numbers, sizes, and appearances of lesions into account. For instance, the figure below provides an illustration of five DR grades in the Kaggle DR dataset. As can be seen, the characteristics of DR grades are complex in both structure and texture aspects. Therefore, automated diagnosis systems are required to be capable of extracting meaningful visual features from retinal images for precise DR grading.</a:t>
            </a:r>
            <a:endParaRPr lang="en-IN" sz="2200" dirty="0">
              <a:effectLst/>
              <a:latin typeface="Times New Roman" panose="02020603050405020304" pitchFamily="18" charset="0"/>
              <a:ea typeface="Times New Roman" panose="02020603050405020304" pitchFamily="18" charset="0"/>
            </a:endParaRPr>
          </a:p>
          <a:p>
            <a:pPr>
              <a:lnSpc>
                <a:spcPct val="100000"/>
              </a:lnSpc>
            </a:pPr>
            <a:endParaRPr lang="en-US" dirty="0"/>
          </a:p>
        </p:txBody>
      </p:sp>
      <p:pic>
        <p:nvPicPr>
          <p:cNvPr id="8" name="Picture Placeholder 7"/>
          <p:cNvPicPr>
            <a:picLocks noGrp="1" noChangeAspect="1"/>
          </p:cNvPicPr>
          <p:nvPr>
            <p:ph type="pic" sz="quarter" idx="10"/>
          </p:nvPr>
        </p:nvPicPr>
        <p:blipFill>
          <a:blip r:embed="rId3"/>
          <a:srcRect l="4115" r="4115"/>
          <a:stretch>
            <a:fillRect/>
          </a:stretch>
        </p:blipFill>
        <p:spPr>
          <a:xfrm>
            <a:off x="0" y="3681454"/>
            <a:ext cx="12192000" cy="31765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Conclusion</a:t>
            </a:r>
          </a:p>
        </p:txBody>
      </p:sp>
      <p:sp>
        <p:nvSpPr>
          <p:cNvPr id="2" name="TextBox 1">
            <a:extLst>
              <a:ext uri="{FF2B5EF4-FFF2-40B4-BE49-F238E27FC236}">
                <a16:creationId xmlns:a16="http://schemas.microsoft.com/office/drawing/2014/main" id="{7868957F-2C48-2C91-AD44-82AB38829AFF}"/>
              </a:ext>
            </a:extLst>
          </p:cNvPr>
          <p:cNvSpPr txBox="1"/>
          <p:nvPr/>
        </p:nvSpPr>
        <p:spPr>
          <a:xfrm>
            <a:off x="604299" y="1407381"/>
            <a:ext cx="10249231" cy="3416320"/>
          </a:xfrm>
          <a:prstGeom prst="rect">
            <a:avLst/>
          </a:prstGeom>
          <a:noFill/>
        </p:spPr>
        <p:txBody>
          <a:bodyPr wrap="square" rtlCol="0">
            <a:spAutoFit/>
          </a:bodyPr>
          <a:lstStyle/>
          <a:p>
            <a:pPr marL="285750" indent="-285750">
              <a:buFont typeface="Arial" panose="020B0604020202020204" pitchFamily="34" charset="0"/>
              <a:buChar char="•"/>
            </a:pPr>
            <a:r>
              <a:rPr lang="en-IN" dirty="0"/>
              <a:t>The major goal of our project </a:t>
            </a:r>
            <a:r>
              <a:rPr lang="en-IN" dirty="0" err="1"/>
              <a:t>i.e</a:t>
            </a:r>
            <a:r>
              <a:rPr lang="en-IN" dirty="0"/>
              <a:t>, self supervised approach to classify eye fundus images using self supervised models like SIMCLR, </a:t>
            </a:r>
            <a:r>
              <a:rPr lang="en-IN" dirty="0" err="1"/>
              <a:t>DiNO</a:t>
            </a:r>
            <a:r>
              <a:rPr lang="en-IN" dirty="0"/>
              <a:t>, </a:t>
            </a:r>
            <a:r>
              <a:rPr lang="en-IN" dirty="0" err="1"/>
              <a:t>SwAV</a:t>
            </a:r>
            <a:r>
              <a:rPr lang="en-IN" dirty="0"/>
              <a:t>.</a:t>
            </a:r>
          </a:p>
          <a:p>
            <a:endParaRPr lang="en-IN" dirty="0"/>
          </a:p>
          <a:p>
            <a:pPr marL="285750" indent="-285750">
              <a:buFont typeface="Arial" panose="020B0604020202020204" pitchFamily="34" charset="0"/>
              <a:buChar char="•"/>
            </a:pPr>
            <a:r>
              <a:rPr lang="en-IN" dirty="0"/>
              <a:t>The diabetic retinopathy eye images are very scare and imbalanced, so using supervised learning on limited annotated data was not yielding good results whereas using self supervised results were more helpful and accurate</a:t>
            </a:r>
          </a:p>
          <a:p>
            <a:endParaRPr lang="en-IN" dirty="0"/>
          </a:p>
          <a:p>
            <a:pPr marL="285750" indent="-285750">
              <a:buFont typeface="Arial" panose="020B0604020202020204" pitchFamily="34" charset="0"/>
              <a:buChar char="•"/>
            </a:pPr>
            <a:r>
              <a:rPr lang="en-IN" dirty="0"/>
              <a:t>The existing systems were majorly focusing on supervised techniques but we achieved better results usings self supervised models</a:t>
            </a:r>
          </a:p>
          <a:p>
            <a:endParaRPr lang="en-IN" dirty="0"/>
          </a:p>
          <a:p>
            <a:pPr marL="285750" indent="-285750">
              <a:buFont typeface="Arial" panose="020B0604020202020204" pitchFamily="34" charset="0"/>
              <a:buChar char="•"/>
            </a:pPr>
            <a:r>
              <a:rPr lang="en-IN" dirty="0"/>
              <a:t>The model explain ability was better in self supervised techniques when compared to supervised techniques</a:t>
            </a:r>
          </a:p>
        </p:txBody>
      </p:sp>
    </p:spTree>
    <p:extLst>
      <p:ext uri="{BB962C8B-B14F-4D97-AF65-F5344CB8AC3E}">
        <p14:creationId xmlns:p14="http://schemas.microsoft.com/office/powerpoint/2010/main" val="133546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title"/>
          </p:nvPr>
        </p:nvSpPr>
        <p:spPr/>
        <p:txBody>
          <a:bodyPr/>
          <a:lstStyle/>
          <a:p>
            <a:endParaRPr lang="en-IN"/>
          </a:p>
        </p:txBody>
      </p:sp>
      <p:sp>
        <p:nvSpPr>
          <p:cNvPr id="4" name="Text Placeholder 3"/>
          <p:cNvSpPr>
            <a:spLocks noGrp="1"/>
          </p:cNvSpPr>
          <p:nvPr>
            <p:ph type="body" sz="quarter" idx="14"/>
          </p:nvPr>
        </p:nvSpPr>
        <p:spPr/>
        <p:txBody>
          <a:bodyPr/>
          <a:lstStyle/>
          <a:p>
            <a:r>
              <a:rPr lang="en-US" dirty="0"/>
              <a:t>..</a:t>
            </a:r>
            <a:endParaRPr lang="en-IN" dirty="0"/>
          </a:p>
        </p:txBody>
      </p:sp>
    </p:spTree>
    <p:extLst>
      <p:ext uri="{BB962C8B-B14F-4D97-AF65-F5344CB8AC3E}">
        <p14:creationId xmlns:p14="http://schemas.microsoft.com/office/powerpoint/2010/main" val="855113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733628" y="373711"/>
            <a:ext cx="3862226" cy="714382"/>
          </a:xfrm>
        </p:spPr>
        <p:txBody>
          <a:bodyPr>
            <a:normAutofit/>
          </a:bodyPr>
          <a:lstStyle/>
          <a:p>
            <a:r>
              <a:rPr lang="en-US" dirty="0">
                <a:solidFill>
                  <a:srgbClr val="5DAAB0"/>
                </a:solidFill>
              </a:rPr>
              <a:t>Existing Systems </a:t>
            </a:r>
          </a:p>
        </p:txBody>
      </p:sp>
      <p:sp>
        <p:nvSpPr>
          <p:cNvPr id="17" name="Text Placeholder 16"/>
          <p:cNvSpPr>
            <a:spLocks noGrp="1"/>
          </p:cNvSpPr>
          <p:nvPr>
            <p:ph type="body" sz="quarter" idx="12"/>
          </p:nvPr>
        </p:nvSpPr>
        <p:spPr>
          <a:xfrm>
            <a:off x="1141590" y="2200689"/>
            <a:ext cx="3046302" cy="382749"/>
          </a:xfrm>
        </p:spPr>
        <p:txBody>
          <a:bodyPr/>
          <a:lstStyle/>
          <a:p>
            <a:r>
              <a:rPr lang="en-US" dirty="0"/>
              <a:t>Supervised Techniques </a:t>
            </a:r>
          </a:p>
        </p:txBody>
      </p:sp>
      <p:sp>
        <p:nvSpPr>
          <p:cNvPr id="16" name="Text Placeholder 15"/>
          <p:cNvSpPr>
            <a:spLocks noGrp="1"/>
          </p:cNvSpPr>
          <p:nvPr>
            <p:ph type="body" sz="quarter" idx="15"/>
          </p:nvPr>
        </p:nvSpPr>
        <p:spPr>
          <a:xfrm>
            <a:off x="819303" y="2775093"/>
            <a:ext cx="3046413" cy="3044825"/>
          </a:xfrm>
        </p:spPr>
        <p:txBody>
          <a:bodyPr>
            <a:normAutofit/>
          </a:bodyPr>
          <a:lstStyle/>
          <a:p>
            <a:r>
              <a:rPr lang="en-IN" dirty="0"/>
              <a:t>Shaohua Wan, Yan Liang, Y. Z. (2018). Deep convolutional neural networks for diabetic retinopathy detection by image classification.</a:t>
            </a:r>
            <a:endParaRPr lang="en-US" dirty="0"/>
          </a:p>
          <a:p>
            <a:endParaRPr lang="en-US" dirty="0"/>
          </a:p>
          <a:p>
            <a:endParaRPr lang="en-US" dirty="0"/>
          </a:p>
          <a:p>
            <a:r>
              <a:rPr lang="en-US" dirty="0"/>
              <a:t>Borys Tymchenko, Philip Marchenko, Dmitry Spodarets (2020)Deep Learning Approach to Diabetic Retinopathy Detection</a:t>
            </a:r>
          </a:p>
        </p:txBody>
      </p:sp>
      <p:sp>
        <p:nvSpPr>
          <p:cNvPr id="8" name="TextBox 7"/>
          <p:cNvSpPr txBox="1"/>
          <p:nvPr/>
        </p:nvSpPr>
        <p:spPr>
          <a:xfrm>
            <a:off x="930303" y="1470991"/>
            <a:ext cx="7299297" cy="646331"/>
          </a:xfrm>
          <a:prstGeom prst="rect">
            <a:avLst/>
          </a:prstGeom>
          <a:noFill/>
        </p:spPr>
        <p:txBody>
          <a:bodyPr wrap="square" rtlCol="0">
            <a:spAutoFit/>
          </a:bodyPr>
          <a:lstStyle/>
          <a:p>
            <a:r>
              <a:rPr lang="en-IN" dirty="0"/>
              <a:t>All the existing systems for the classification of the diabetic retinopathy are supervised.  </a:t>
            </a:r>
          </a:p>
        </p:txBody>
      </p:sp>
      <p:pic>
        <p:nvPicPr>
          <p:cNvPr id="10" name="Picture 9"/>
          <p:cNvPicPr>
            <a:picLocks noChangeAspect="1"/>
          </p:cNvPicPr>
          <p:nvPr/>
        </p:nvPicPr>
        <p:blipFill>
          <a:blip r:embed="rId3"/>
          <a:stretch>
            <a:fillRect/>
          </a:stretch>
        </p:blipFill>
        <p:spPr>
          <a:xfrm>
            <a:off x="8469616" y="530188"/>
            <a:ext cx="3172268" cy="56395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8160" y="524172"/>
            <a:ext cx="2578099" cy="803696"/>
          </a:xfrm>
        </p:spPr>
        <p:txBody>
          <a:bodyPr/>
          <a:lstStyle/>
          <a:p>
            <a:r>
              <a:rPr lang="en-US" dirty="0"/>
              <a:t>Drawbacks</a:t>
            </a:r>
          </a:p>
        </p:txBody>
      </p:sp>
      <p:sp>
        <p:nvSpPr>
          <p:cNvPr id="9" name="TextBox 8"/>
          <p:cNvSpPr txBox="1"/>
          <p:nvPr/>
        </p:nvSpPr>
        <p:spPr>
          <a:xfrm>
            <a:off x="757646" y="1698170"/>
            <a:ext cx="8995954" cy="4524315"/>
          </a:xfrm>
          <a:prstGeom prst="rect">
            <a:avLst/>
          </a:prstGeom>
          <a:noFill/>
        </p:spPr>
        <p:txBody>
          <a:bodyPr wrap="square" rtlCol="0">
            <a:spAutoFit/>
          </a:bodyPr>
          <a:lstStyle/>
          <a:p>
            <a:r>
              <a:rPr lang="en-IN" b="1" i="1" u="sng" dirty="0"/>
              <a:t>Data Annotation</a:t>
            </a:r>
          </a:p>
          <a:p>
            <a:endParaRPr lang="en-IN" b="1" i="1" u="sng" dirty="0"/>
          </a:p>
          <a:p>
            <a:r>
              <a:rPr lang="en-US" dirty="0"/>
              <a:t>The scarcity of high-quality annotated data remains a notorious challenge in medical image analysis due to the high cost of acquiring expert annotations</a:t>
            </a:r>
          </a:p>
          <a:p>
            <a:endParaRPr lang="en-IN" b="1" i="1" u="sng" dirty="0"/>
          </a:p>
          <a:p>
            <a:r>
              <a:rPr lang="en-IN" b="1" i="1" u="sng" dirty="0"/>
              <a:t>Scalability</a:t>
            </a:r>
          </a:p>
          <a:p>
            <a:endParaRPr lang="en-IN" b="1" i="1" u="sng" dirty="0"/>
          </a:p>
          <a:p>
            <a:r>
              <a:rPr lang="en-US" dirty="0"/>
              <a:t>Supervised learning requires labeled data to predict outcomes for unknown data. However, it can need large datasets to build proper models and make accurate predictions. For large training datasets, manual data labeling can be challenging. Self-supervised learning can automate this process and handle this task with even massive amounts of data.</a:t>
            </a:r>
            <a:endParaRPr lang="en-IN" dirty="0"/>
          </a:p>
          <a:p>
            <a:pPr lvl="1"/>
            <a:endParaRPr lang="en-US" dirty="0"/>
          </a:p>
          <a:p>
            <a:pPr lvl="1"/>
            <a:endParaRPr lang="en-US" dirty="0"/>
          </a:p>
          <a:p>
            <a:pPr lvl="1"/>
            <a:endParaRPr lang="en-IN" dirty="0"/>
          </a:p>
          <a:p>
            <a:endParaRPr lang="en-IN" dirty="0"/>
          </a:p>
        </p:txBody>
      </p:sp>
    </p:spTree>
    <p:extLst>
      <p:ext uri="{BB962C8B-B14F-4D97-AF65-F5344CB8AC3E}">
        <p14:creationId xmlns:p14="http://schemas.microsoft.com/office/powerpoint/2010/main" val="140861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365126"/>
            <a:ext cx="6048375" cy="977900"/>
          </a:xfrm>
        </p:spPr>
        <p:txBody>
          <a:bodyPr/>
          <a:lstStyle/>
          <a:p>
            <a:r>
              <a:rPr lang="en-US" dirty="0"/>
              <a:t>Proposed System</a:t>
            </a:r>
          </a:p>
        </p:txBody>
      </p:sp>
      <p:sp>
        <p:nvSpPr>
          <p:cNvPr id="6" name="TextBox 5"/>
          <p:cNvSpPr txBox="1"/>
          <p:nvPr/>
        </p:nvSpPr>
        <p:spPr>
          <a:xfrm>
            <a:off x="257175" y="1690688"/>
            <a:ext cx="10953749" cy="4001095"/>
          </a:xfrm>
          <a:prstGeom prst="rect">
            <a:avLst/>
          </a:prstGeom>
          <a:noFill/>
        </p:spPr>
        <p:txBody>
          <a:bodyPr wrap="square" rtlCol="0">
            <a:spAutoFit/>
          </a:bodyPr>
          <a:lstStyle/>
          <a:p>
            <a:r>
              <a:rPr lang="en-IN" b="0" i="0" dirty="0">
                <a:solidFill>
                  <a:srgbClr val="C9D1D9"/>
                </a:solidFill>
                <a:effectLst/>
                <a:latin typeface="Noto Serif" panose="02020600060500020200" pitchFamily="18" charset="0"/>
              </a:rPr>
              <a:t>Using the self-supervised techniques and use it for the downstream task of diabetic retinopathy classification  </a:t>
            </a:r>
          </a:p>
          <a:p>
            <a:endParaRPr lang="en-IN" dirty="0">
              <a:solidFill>
                <a:srgbClr val="C9D1D9"/>
              </a:solidFill>
              <a:latin typeface="Noto Serif" panose="02020600060500020200" pitchFamily="18" charset="0"/>
            </a:endParaRPr>
          </a:p>
          <a:p>
            <a:r>
              <a:rPr lang="en-IN" dirty="0">
                <a:solidFill>
                  <a:srgbClr val="C9D1D9"/>
                </a:solidFill>
                <a:latin typeface="Noto Serif" panose="02020600060500020200" pitchFamily="18" charset="0"/>
              </a:rPr>
              <a:t>SIMCLR</a:t>
            </a:r>
          </a:p>
          <a:p>
            <a:r>
              <a:rPr lang="en-US" sz="1400" b="0" i="0" dirty="0">
                <a:solidFill>
                  <a:srgbClr val="C9D1D9"/>
                </a:solidFill>
                <a:effectLst/>
                <a:latin typeface="Noto Serif" panose="02020600060500020200" pitchFamily="18" charset="0"/>
              </a:rPr>
              <a:t>Simple Framework for Contrastive Learning of Visual Representation Chen et al. [2020] maximizes the agreement of two views from the same image. The paper proposes a set of transformations applied to input images to create positive and negative pairs. An encoder takes a transformed batch and forwards it to a projection head that maps images to an embedding space. A contrastive loss on top compares the embeddings to minimize the distance between similar (positive) embeddings. Finally, the projection head is discarded and the encoder can be transferred to downstream tasks.</a:t>
            </a:r>
          </a:p>
          <a:p>
            <a:endParaRPr lang="en-US" sz="1400" dirty="0">
              <a:solidFill>
                <a:srgbClr val="C9D1D9"/>
              </a:solidFill>
              <a:latin typeface="Noto Serif" panose="02020600060500020200" pitchFamily="18" charset="0"/>
            </a:endParaRPr>
          </a:p>
          <a:p>
            <a:r>
              <a:rPr lang="en-US" sz="1400" dirty="0">
                <a:solidFill>
                  <a:srgbClr val="C9D1D9"/>
                </a:solidFill>
                <a:latin typeface="Noto Serif" panose="02020600060500020200" pitchFamily="18" charset="0"/>
              </a:rPr>
              <a:t>SWAV</a:t>
            </a:r>
          </a:p>
          <a:p>
            <a:r>
              <a:rPr lang="en-US" sz="1400" b="0" i="0" dirty="0">
                <a:solidFill>
                  <a:srgbClr val="C9D1D9"/>
                </a:solidFill>
                <a:effectLst/>
                <a:latin typeface="Noto Serif" panose="02020600060500020200" pitchFamily="18" charset="0"/>
              </a:rPr>
              <a:t>Swapping Assignments between multiple Views of the same image Caron et al. [2021a] also contrasts two image views but not in a direct, sample-based fashion as </a:t>
            </a:r>
            <a:r>
              <a:rPr lang="en-US" sz="1400" b="0" i="0" dirty="0" err="1">
                <a:solidFill>
                  <a:srgbClr val="C9D1D9"/>
                </a:solidFill>
                <a:effectLst/>
                <a:latin typeface="Noto Serif" panose="02020600060500020200" pitchFamily="18" charset="0"/>
              </a:rPr>
              <a:t>SimCLR</a:t>
            </a:r>
            <a:r>
              <a:rPr lang="en-US" sz="1400" b="0" i="0" dirty="0">
                <a:solidFill>
                  <a:srgbClr val="C9D1D9"/>
                </a:solidFill>
                <a:effectLst/>
                <a:latin typeface="Noto Serif" panose="02020600060500020200" pitchFamily="18" charset="0"/>
              </a:rPr>
              <a:t>. Instead, it compares the cluster to which each view belongs. If two views come from the same image, they should fall on the same cluster assignment and vice versa. Caron et al. Caron et al. [2021a] shows that this approach has an advantage over </a:t>
            </a:r>
            <a:r>
              <a:rPr lang="en-US" sz="1400" b="0" i="0" dirty="0" err="1">
                <a:solidFill>
                  <a:srgbClr val="C9D1D9"/>
                </a:solidFill>
                <a:effectLst/>
                <a:latin typeface="Noto Serif" panose="02020600060500020200" pitchFamily="18" charset="0"/>
              </a:rPr>
              <a:t>SimCLR</a:t>
            </a:r>
            <a:r>
              <a:rPr lang="en-US" sz="1400" b="0" i="0" dirty="0">
                <a:solidFill>
                  <a:srgbClr val="C9D1D9"/>
                </a:solidFill>
                <a:effectLst/>
                <a:latin typeface="Noto Serif" panose="02020600060500020200" pitchFamily="18" charset="0"/>
              </a:rPr>
              <a:t> in avoiding the need for large batch size and improving the convergence time. In comparison to a prior clustering-based self-supervised technique in Caron et al. [2019], the clustering assignment process is online, so gradients can be backpropagated in batch-wise manner.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365126"/>
            <a:ext cx="6048375" cy="977900"/>
          </a:xfrm>
        </p:spPr>
        <p:txBody>
          <a:bodyPr/>
          <a:lstStyle/>
          <a:p>
            <a:r>
              <a:rPr lang="en-US" dirty="0"/>
              <a:t>Proposed System</a:t>
            </a:r>
          </a:p>
        </p:txBody>
      </p:sp>
      <p:sp>
        <p:nvSpPr>
          <p:cNvPr id="6" name="TextBox 5"/>
          <p:cNvSpPr txBox="1"/>
          <p:nvPr/>
        </p:nvSpPr>
        <p:spPr>
          <a:xfrm>
            <a:off x="257175" y="1690688"/>
            <a:ext cx="10953749" cy="3323987"/>
          </a:xfrm>
          <a:prstGeom prst="rect">
            <a:avLst/>
          </a:prstGeom>
          <a:noFill/>
        </p:spPr>
        <p:txBody>
          <a:bodyPr wrap="square" rtlCol="0">
            <a:spAutoFit/>
          </a:bodyPr>
          <a:lstStyle/>
          <a:p>
            <a:r>
              <a:rPr lang="en-US" sz="1400" b="0" i="0" dirty="0">
                <a:solidFill>
                  <a:srgbClr val="C9D1D9"/>
                </a:solidFill>
                <a:effectLst/>
                <a:latin typeface="Noto Serif" panose="02020600060500020200" pitchFamily="18" charset="0"/>
              </a:rPr>
              <a:t>DINO</a:t>
            </a:r>
          </a:p>
          <a:p>
            <a:r>
              <a:rPr lang="en-US" sz="1400" b="0" i="0" dirty="0">
                <a:solidFill>
                  <a:srgbClr val="C9D1D9"/>
                </a:solidFill>
                <a:effectLst/>
                <a:latin typeface="Noto Serif" panose="02020600060500020200" pitchFamily="18" charset="0"/>
              </a:rPr>
              <a:t>Knowledge distillation without labels Caron et al. [2021b] matches the output probability distributions of various image views obtained from two networks. This approach takes inspiration from Bootstrap Your Own Latent (BYOL) Grill et al. [2020] in the perspective of self distillation task and the architecture of Vision Transformer (</a:t>
            </a:r>
            <a:r>
              <a:rPr lang="en-US" sz="1400" b="0" i="0" dirty="0" err="1">
                <a:solidFill>
                  <a:srgbClr val="C9D1D9"/>
                </a:solidFill>
                <a:effectLst/>
                <a:latin typeface="Noto Serif" panose="02020600060500020200" pitchFamily="18" charset="0"/>
              </a:rPr>
              <a:t>ViT</a:t>
            </a:r>
            <a:r>
              <a:rPr lang="en-US" sz="1400" b="0" i="0" dirty="0">
                <a:solidFill>
                  <a:srgbClr val="C9D1D9"/>
                </a:solidFill>
                <a:effectLst/>
                <a:latin typeface="Noto Serif" panose="02020600060500020200" pitchFamily="18" charset="0"/>
              </a:rPr>
              <a:t>) </a:t>
            </a:r>
            <a:r>
              <a:rPr lang="en-US" sz="1400" b="0" i="0" dirty="0" err="1">
                <a:solidFill>
                  <a:srgbClr val="C9D1D9"/>
                </a:solidFill>
                <a:effectLst/>
                <a:latin typeface="Noto Serif" panose="02020600060500020200" pitchFamily="18" charset="0"/>
              </a:rPr>
              <a:t>Dosovitskiy</a:t>
            </a:r>
            <a:r>
              <a:rPr lang="en-US" sz="1400" b="0" i="0" dirty="0">
                <a:solidFill>
                  <a:srgbClr val="C9D1D9"/>
                </a:solidFill>
                <a:effectLst/>
                <a:latin typeface="Noto Serif" panose="02020600060500020200" pitchFamily="18" charset="0"/>
              </a:rPr>
              <a:t> et al. [2021] as the backbone. Instead of passing the views into the same network, DINO passes two transformations of an image into two networks, namely the student and teacher network. The loss compares the probability outputs of both networks and the student’s parameters are updated via backpropagation while the teacher’s parameters is updated via an exponential moving average of the student ones. In addition, compared to using convolutional architectures, Caron et al.’s study Caron et al. [2021b] indicates that </a:t>
            </a:r>
            <a:r>
              <a:rPr lang="en-US" sz="1400" b="0" i="0" dirty="0" err="1">
                <a:solidFill>
                  <a:srgbClr val="C9D1D9"/>
                </a:solidFill>
                <a:effectLst/>
                <a:latin typeface="Noto Serif" panose="02020600060500020200" pitchFamily="18" charset="0"/>
              </a:rPr>
              <a:t>ViT</a:t>
            </a:r>
            <a:r>
              <a:rPr lang="en-US" sz="1400" b="0" i="0" dirty="0">
                <a:solidFill>
                  <a:srgbClr val="C9D1D9"/>
                </a:solidFill>
                <a:effectLst/>
                <a:latin typeface="Noto Serif" panose="02020600060500020200" pitchFamily="18" charset="0"/>
              </a:rPr>
              <a:t>-based DINO shows distinct properties in characterizing object boundaries and generates features that perform well using K-Nearest Neighbors without further finetuning in ImageNet classification task.</a:t>
            </a:r>
            <a:endParaRPr lang="en-IN" sz="1400" b="0" i="0" dirty="0">
              <a:solidFill>
                <a:srgbClr val="C9D1D9"/>
              </a:solidFill>
              <a:effectLst/>
              <a:latin typeface="Noto Serif" panose="02020600060500020200" pitchFamily="18" charset="0"/>
            </a:endParaRPr>
          </a:p>
          <a:p>
            <a:r>
              <a:rPr lang="en-IN" sz="1400" b="0" i="0" dirty="0">
                <a:solidFill>
                  <a:srgbClr val="C9D1D9"/>
                </a:solidFill>
                <a:effectLst/>
                <a:latin typeface="Noto Serif" panose="02020600060500020200" pitchFamily="18" charset="0"/>
              </a:rPr>
              <a:t> </a:t>
            </a:r>
          </a:p>
          <a:p>
            <a:endParaRPr lang="en-IN" sz="1400" dirty="0">
              <a:solidFill>
                <a:srgbClr val="C9D1D9"/>
              </a:solidFill>
              <a:latin typeface="Noto Serif" panose="02020600060500020200" pitchFamily="18" charset="0"/>
            </a:endParaRPr>
          </a:p>
          <a:p>
            <a:endParaRPr lang="en-IN" sz="1400" dirty="0">
              <a:solidFill>
                <a:srgbClr val="C9D1D9"/>
              </a:solidFill>
              <a:latin typeface="Noto Serif" panose="02020600060500020200" pitchFamily="18" charset="0"/>
            </a:endParaRPr>
          </a:p>
          <a:p>
            <a:r>
              <a:rPr lang="en-IN" sz="1400" dirty="0">
                <a:solidFill>
                  <a:srgbClr val="C9D1D9"/>
                </a:solidFill>
                <a:latin typeface="Noto Serif" panose="02020600060500020200" pitchFamily="18" charset="0"/>
              </a:rPr>
              <a:t>An ensemble of the self-supervised representation using an attention module to improve the accuracy of the</a:t>
            </a:r>
            <a:r>
              <a:rPr lang="en-IN" sz="1400" b="0" i="0" dirty="0">
                <a:solidFill>
                  <a:srgbClr val="C9D1D9"/>
                </a:solidFill>
                <a:effectLst/>
                <a:latin typeface="Noto Serif" panose="02020600060500020200" pitchFamily="18" charset="0"/>
              </a:rPr>
              <a:t> classification.</a:t>
            </a:r>
            <a:endParaRPr lang="en-IN" sz="1400" dirty="0"/>
          </a:p>
          <a:p>
            <a:endParaRPr lang="en-US" sz="1400" b="0" i="0" dirty="0">
              <a:solidFill>
                <a:srgbClr val="C9D1D9"/>
              </a:solidFill>
              <a:effectLst/>
              <a:latin typeface="Noto Serif" panose="02020600060500020200"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1057" y="1100290"/>
            <a:ext cx="4008437" cy="804759"/>
          </a:xfrm>
        </p:spPr>
        <p:txBody>
          <a:bodyPr>
            <a:normAutofit/>
          </a:bodyPr>
          <a:lstStyle/>
          <a:p>
            <a:r>
              <a:rPr lang="en-US" dirty="0">
                <a:solidFill>
                  <a:srgbClr val="5DAAB0"/>
                </a:solidFill>
              </a:rPr>
              <a:t>Methodology</a:t>
            </a:r>
          </a:p>
        </p:txBody>
      </p:sp>
      <p:sp>
        <p:nvSpPr>
          <p:cNvPr id="66" name="Text Placeholder 65"/>
          <p:cNvSpPr>
            <a:spLocks noGrp="1"/>
          </p:cNvSpPr>
          <p:nvPr>
            <p:ph type="body" sz="quarter" idx="11"/>
          </p:nvPr>
        </p:nvSpPr>
        <p:spPr>
          <a:xfrm>
            <a:off x="6467476" y="1419225"/>
            <a:ext cx="5514974" cy="4019550"/>
          </a:xfrm>
        </p:spPr>
        <p:txBody>
          <a:bodyPr/>
          <a:lstStyle/>
          <a:p>
            <a:pPr>
              <a:lnSpc>
                <a:spcPct val="100000"/>
              </a:lnSpc>
            </a:pPr>
            <a:r>
              <a:rPr lang="en-US" sz="2000" dirty="0">
                <a:latin typeface="Times New Roman" panose="02020603050405020304" pitchFamily="18" charset="0"/>
                <a:cs typeface="Times New Roman" panose="02020603050405020304" pitchFamily="18" charset="0"/>
              </a:rPr>
              <a:t>To assess the transferability of self-supervised features in medical imaging tasks, choose ResNet-50 He et al. [2015], which is the backbone for many state-of-the-art self-supervised approaches Chen et al. [2020], He et al. [2020], Caron et al. [2021b, a]. ResNet-50 is used for the supervised baseline (ImageNet and random initialization) and two self-supervised approaches (</a:t>
            </a:r>
            <a:r>
              <a:rPr lang="en-US" sz="2000" dirty="0" err="1">
                <a:latin typeface="Times New Roman" panose="02020603050405020304" pitchFamily="18" charset="0"/>
                <a:cs typeface="Times New Roman" panose="02020603050405020304" pitchFamily="18" charset="0"/>
              </a:rPr>
              <a:t>SwAV</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SimCLR</a:t>
            </a:r>
            <a:r>
              <a:rPr lang="en-US" sz="2000" dirty="0">
                <a:latin typeface="Times New Roman" panose="02020603050405020304" pitchFamily="18" charset="0"/>
                <a:cs typeface="Times New Roman" panose="02020603050405020304" pitchFamily="18" charset="0"/>
              </a:rPr>
              <a:t>). For Dino, the architecture of choice is </a:t>
            </a:r>
            <a:r>
              <a:rPr lang="en-US" sz="2000" dirty="0" err="1">
                <a:latin typeface="Times New Roman" panose="02020603050405020304" pitchFamily="18" charset="0"/>
                <a:cs typeface="Times New Roman" panose="02020603050405020304" pitchFamily="18" charset="0"/>
              </a:rPr>
              <a:t>VisionTransformer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ViT</a:t>
            </a:r>
            <a:r>
              <a:rPr lang="en-US" sz="2000" dirty="0">
                <a:latin typeface="Times New Roman" panose="02020603050405020304" pitchFamily="18" charset="0"/>
                <a:cs typeface="Times New Roman" panose="02020603050405020304" pitchFamily="18" charset="0"/>
              </a:rPr>
              <a:t>) with patch size 88. The pretrained weights for </a:t>
            </a:r>
            <a:r>
              <a:rPr lang="en-US" sz="2000" dirty="0" err="1">
                <a:latin typeface="Times New Roman" panose="02020603050405020304" pitchFamily="18" charset="0"/>
                <a:cs typeface="Times New Roman" panose="02020603050405020304" pitchFamily="18" charset="0"/>
              </a:rPr>
              <a:t>SimCLR</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SwAV</a:t>
            </a:r>
            <a:r>
              <a:rPr lang="en-US" sz="2000" dirty="0">
                <a:latin typeface="Times New Roman" panose="02020603050405020304" pitchFamily="18" charset="0"/>
                <a:cs typeface="Times New Roman" panose="02020603050405020304" pitchFamily="18" charset="0"/>
              </a:rPr>
              <a:t> are obtained from VISSL while for DINO the weights are obtained from the FAIR repository.</a:t>
            </a:r>
          </a:p>
        </p:txBody>
      </p:sp>
    </p:spTree>
  </p:cSld>
  <p:clrMapOvr>
    <a:masterClrMapping/>
  </p:clrMapOvr>
</p:sld>
</file>

<file path=ppt/theme/theme1.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clean sophisticated presentation</Template>
  <TotalTime>429</TotalTime>
  <Words>2007</Words>
  <Application>Microsoft Office PowerPoint</Application>
  <PresentationFormat>Widescreen</PresentationFormat>
  <Paragraphs>260</Paragraphs>
  <Slides>41</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charter</vt:lpstr>
      <vt:lpstr>Constantia</vt:lpstr>
      <vt:lpstr>Helvetica</vt:lpstr>
      <vt:lpstr>Helvetica Light</vt:lpstr>
      <vt:lpstr>Noto Serif</vt:lpstr>
      <vt:lpstr>system-ui</vt:lpstr>
      <vt:lpstr>Times New Roman</vt:lpstr>
      <vt:lpstr>Office Theme</vt:lpstr>
      <vt:lpstr>Self Supervised Approach to Classify Eye Fundus Images </vt:lpstr>
      <vt:lpstr>Agenda</vt:lpstr>
      <vt:lpstr>Project Agenda</vt:lpstr>
      <vt:lpstr>Abstract </vt:lpstr>
      <vt:lpstr>Existing Systems </vt:lpstr>
      <vt:lpstr>Drawbacks</vt:lpstr>
      <vt:lpstr>Proposed System</vt:lpstr>
      <vt:lpstr>Proposed System</vt:lpstr>
      <vt:lpstr>Methodology</vt:lpstr>
      <vt:lpstr>PowerPoint Presentation</vt:lpstr>
      <vt:lpstr>System Requirements</vt:lpstr>
      <vt:lpstr>Dataset Architecture</vt:lpstr>
      <vt:lpstr>Supervised Literature</vt:lpstr>
      <vt:lpstr>Supervised  Results</vt:lpstr>
      <vt:lpstr>Confusion Matrix</vt:lpstr>
      <vt:lpstr>Self –Supervised Techniques</vt:lpstr>
      <vt:lpstr>Self –Supervised Contrastive Workflow</vt:lpstr>
      <vt:lpstr>Self –Supervised Non Contrastive Workflow</vt:lpstr>
      <vt:lpstr>Self –Supervised Workflow Augmentation</vt:lpstr>
      <vt:lpstr>PowerPoint Presentation</vt:lpstr>
      <vt:lpstr>PowerPoint Presentation</vt:lpstr>
      <vt:lpstr>UML Diagrams </vt:lpstr>
      <vt:lpstr>Use Case Diagram</vt:lpstr>
      <vt:lpstr>Data Flow Diagram</vt:lpstr>
      <vt:lpstr>Sequence Diagram</vt:lpstr>
      <vt:lpstr>Results</vt:lpstr>
      <vt:lpstr>Experiments</vt:lpstr>
      <vt:lpstr>Aptos Linear Eval</vt:lpstr>
      <vt:lpstr>Aptos Fine Tune</vt:lpstr>
      <vt:lpstr>EyePacs Linear Eval</vt:lpstr>
      <vt:lpstr>EyePacs FineTune</vt:lpstr>
      <vt:lpstr>Results using proposed system</vt:lpstr>
      <vt:lpstr>Model Explain ability</vt:lpstr>
      <vt:lpstr>Model Explain ability</vt:lpstr>
      <vt:lpstr>Model Explain ability</vt:lpstr>
      <vt:lpstr>Model Explain ability</vt:lpstr>
      <vt:lpstr>Model Explain ability</vt:lpstr>
      <vt:lpstr>Model Explain ability</vt:lpstr>
      <vt:lpstr>Model Explain ability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Supervised Approach to Classify Eye Fundus Images </dc:title>
  <dc:creator>DINESWAR REDDY</dc:creator>
  <cp:lastModifiedBy>DINESWAR REDDY</cp:lastModifiedBy>
  <cp:revision>59</cp:revision>
  <dcterms:created xsi:type="dcterms:W3CDTF">2022-05-27T01:30:00Z</dcterms:created>
  <dcterms:modified xsi:type="dcterms:W3CDTF">2023-02-26T10:06:41Z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C5F2C007071A47F99CD4534636D514C9</vt:lpwstr>
  </property>
  <property fmtid="{D5CDD505-2E9C-101B-9397-08002B2CF9AE}" pid="3" name="KSOProductBuildVer">
    <vt:lpwstr>1033-11.2.0.11130</vt:lpwstr>
  </property>
</Properties>
</file>